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4" r:id="rId6"/>
    <p:sldId id="264" r:id="rId7"/>
    <p:sldId id="266" r:id="rId8"/>
    <p:sldId id="301" r:id="rId9"/>
    <p:sldId id="265" r:id="rId10"/>
    <p:sldId id="295" r:id="rId11"/>
    <p:sldId id="267" r:id="rId12"/>
    <p:sldId id="296" r:id="rId13"/>
    <p:sldId id="268" r:id="rId14"/>
    <p:sldId id="297" r:id="rId15"/>
    <p:sldId id="269" r:id="rId16"/>
    <p:sldId id="299" r:id="rId17"/>
    <p:sldId id="271" r:id="rId18"/>
    <p:sldId id="300" r:id="rId19"/>
    <p:sldId id="270" r:id="rId20"/>
    <p:sldId id="302" r:id="rId21"/>
    <p:sldId id="273" r:id="rId22"/>
    <p:sldId id="272" r:id="rId23"/>
  </p:sldIdLst>
  <p:sldSz cx="12192000" cy="6858000"/>
  <p:notesSz cx="6858000" cy="91440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135226-3AD2-8981-281B-14F5365144DF}" name="Stefanie Bamelis" initials="SB" userId="S::u0161941@vives.be::5e7d4c15-8599-4110-82f5-e1df789ea58d" providerId="AD"/>
  <p188:author id="{DFDE80BB-1DDD-87E3-B88D-8412996B8487}" name="Merlijn Morisse" initials="MM" userId="S::u0155889@vives.be::d174b6be-ec8d-439c-ace0-399acd28681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7C80"/>
    <a:srgbClr val="D39989"/>
    <a:srgbClr val="E204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31CA7A-1089-4370-A8FF-A6DD9D187E7B}" v="2" dt="2024-09-16T12:09:11.2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le Heytens" userId="36d86a2c-b889-4a12-956c-2aaa79c65c43" providerId="ADAL" clId="{0731CA7A-1089-4370-A8FF-A6DD9D187E7B}"/>
    <pc:docChg chg="custSel modSld">
      <pc:chgData name="Nele Heytens" userId="36d86a2c-b889-4a12-956c-2aaa79c65c43" providerId="ADAL" clId="{0731CA7A-1089-4370-A8FF-A6DD9D187E7B}" dt="2024-09-16T12:14:29.098" v="259" actId="20577"/>
      <pc:docMkLst>
        <pc:docMk/>
      </pc:docMkLst>
      <pc:sldChg chg="modSp mod">
        <pc:chgData name="Nele Heytens" userId="36d86a2c-b889-4a12-956c-2aaa79c65c43" providerId="ADAL" clId="{0731CA7A-1089-4370-A8FF-A6DD9D187E7B}" dt="2024-09-16T12:11:25.697" v="164" actId="14734"/>
        <pc:sldMkLst>
          <pc:docMk/>
          <pc:sldMk cId="0" sldId="266"/>
        </pc:sldMkLst>
        <pc:graphicFrameChg chg="mod modGraphic">
          <ac:chgData name="Nele Heytens" userId="36d86a2c-b889-4a12-956c-2aaa79c65c43" providerId="ADAL" clId="{0731CA7A-1089-4370-A8FF-A6DD9D187E7B}" dt="2024-09-16T12:11:25.697" v="164" actId="14734"/>
          <ac:graphicFrameMkLst>
            <pc:docMk/>
            <pc:sldMk cId="0" sldId="266"/>
            <ac:graphicFrameMk id="4" creationId="{8D8BAD5D-8639-8AB9-10F8-DD2C34F1C1E5}"/>
          </ac:graphicFrameMkLst>
        </pc:graphicFrameChg>
      </pc:sldChg>
      <pc:sldChg chg="modSp mod">
        <pc:chgData name="Nele Heytens" userId="36d86a2c-b889-4a12-956c-2aaa79c65c43" providerId="ADAL" clId="{0731CA7A-1089-4370-A8FF-A6DD9D187E7B}" dt="2024-09-16T12:12:08.201" v="173" actId="20577"/>
        <pc:sldMkLst>
          <pc:docMk/>
          <pc:sldMk cId="0" sldId="268"/>
        </pc:sldMkLst>
        <pc:graphicFrameChg chg="modGraphic">
          <ac:chgData name="Nele Heytens" userId="36d86a2c-b889-4a12-956c-2aaa79c65c43" providerId="ADAL" clId="{0731CA7A-1089-4370-A8FF-A6DD9D187E7B}" dt="2024-09-16T12:12:08.201" v="173" actId="20577"/>
          <ac:graphicFrameMkLst>
            <pc:docMk/>
            <pc:sldMk cId="0" sldId="268"/>
            <ac:graphicFrameMk id="4" creationId="{A5C30809-F402-41FE-294D-1EDAA19BCEE3}"/>
          </ac:graphicFrameMkLst>
        </pc:graphicFrameChg>
      </pc:sldChg>
      <pc:sldChg chg="modSp mod">
        <pc:chgData name="Nele Heytens" userId="36d86a2c-b889-4a12-956c-2aaa79c65c43" providerId="ADAL" clId="{0731CA7A-1089-4370-A8FF-A6DD9D187E7B}" dt="2024-09-16T12:12:45.130" v="194" actId="14100"/>
        <pc:sldMkLst>
          <pc:docMk/>
          <pc:sldMk cId="0" sldId="269"/>
        </pc:sldMkLst>
        <pc:graphicFrameChg chg="mod modGraphic">
          <ac:chgData name="Nele Heytens" userId="36d86a2c-b889-4a12-956c-2aaa79c65c43" providerId="ADAL" clId="{0731CA7A-1089-4370-A8FF-A6DD9D187E7B}" dt="2024-09-16T12:12:45.130" v="194" actId="14100"/>
          <ac:graphicFrameMkLst>
            <pc:docMk/>
            <pc:sldMk cId="0" sldId="269"/>
            <ac:graphicFrameMk id="2" creationId="{1B7C9589-C10B-3231-72BD-C28854D4EC5F}"/>
          </ac:graphicFrameMkLst>
        </pc:graphicFrameChg>
      </pc:sldChg>
      <pc:sldChg chg="modSp mod">
        <pc:chgData name="Nele Heytens" userId="36d86a2c-b889-4a12-956c-2aaa79c65c43" providerId="ADAL" clId="{0731CA7A-1089-4370-A8FF-A6DD9D187E7B}" dt="2024-09-16T12:14:29.098" v="259" actId="20577"/>
        <pc:sldMkLst>
          <pc:docMk/>
          <pc:sldMk cId="3213465104" sldId="272"/>
        </pc:sldMkLst>
        <pc:spChg chg="mod">
          <ac:chgData name="Nele Heytens" userId="36d86a2c-b889-4a12-956c-2aaa79c65c43" providerId="ADAL" clId="{0731CA7A-1089-4370-A8FF-A6DD9D187E7B}" dt="2024-09-16T12:14:29.098" v="259" actId="20577"/>
          <ac:spMkLst>
            <pc:docMk/>
            <pc:sldMk cId="3213465104" sldId="272"/>
            <ac:spMk id="2" creationId="{45B72235-3765-F6BD-8BC2-6FDB0A08E2C9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F43018-1B1D-46D7-9CCE-3F9609B4C9B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E6E11E-F1E8-4BA7-A9C9-780119E2B5CB}">
      <dgm:prSet/>
      <dgm:spPr/>
      <dgm:t>
        <a:bodyPr/>
        <a:lstStyle/>
        <a:p>
          <a:pPr>
            <a:lnSpc>
              <a:spcPct val="100000"/>
            </a:lnSpc>
          </a:pPr>
          <a:r>
            <a:rPr lang="nl-NL">
              <a:latin typeface="Poppins"/>
              <a:cs typeface="Poppins"/>
            </a:rPr>
            <a:t>Meer dan 60 STEM projecten</a:t>
          </a:r>
          <a:endParaRPr lang="en-US">
            <a:latin typeface="Poppins"/>
            <a:cs typeface="Poppins"/>
          </a:endParaRPr>
        </a:p>
      </dgm:t>
    </dgm:pt>
    <dgm:pt modelId="{BA83A54C-C2A9-4893-8F24-3A36A8D50395}" type="parTrans" cxnId="{A8050857-F508-4357-B60E-0A59FF919ED9}">
      <dgm:prSet/>
      <dgm:spPr/>
      <dgm:t>
        <a:bodyPr/>
        <a:lstStyle/>
        <a:p>
          <a:endParaRPr lang="en-US"/>
        </a:p>
      </dgm:t>
    </dgm:pt>
    <dgm:pt modelId="{24408374-3B58-4D62-8DD0-CCB3EF734C14}" type="sibTrans" cxnId="{A8050857-F508-4357-B60E-0A59FF919ED9}">
      <dgm:prSet/>
      <dgm:spPr/>
      <dgm:t>
        <a:bodyPr/>
        <a:lstStyle/>
        <a:p>
          <a:endParaRPr lang="en-US"/>
        </a:p>
      </dgm:t>
    </dgm:pt>
    <dgm:pt modelId="{8D4CD8BA-5E2C-433B-8821-DF7EEB0BB56C}">
      <dgm:prSet/>
      <dgm:spPr/>
      <dgm:t>
        <a:bodyPr/>
        <a:lstStyle/>
        <a:p>
          <a:pPr>
            <a:lnSpc>
              <a:spcPct val="100000"/>
            </a:lnSpc>
          </a:pPr>
          <a:r>
            <a:rPr lang="nl-NL">
              <a:latin typeface="Poppins"/>
              <a:cs typeface="Poppins"/>
            </a:rPr>
            <a:t>Samenwerkingen met meer dan 180 bedrijven  </a:t>
          </a:r>
          <a:endParaRPr lang="en-US">
            <a:latin typeface="Poppins"/>
            <a:cs typeface="Poppins"/>
          </a:endParaRPr>
        </a:p>
      </dgm:t>
    </dgm:pt>
    <dgm:pt modelId="{6B82C0C8-9B1B-4E27-8903-C2739308E31A}" type="parTrans" cxnId="{B0B43035-DA22-49C1-82F7-8027532DFB48}">
      <dgm:prSet/>
      <dgm:spPr/>
      <dgm:t>
        <a:bodyPr/>
        <a:lstStyle/>
        <a:p>
          <a:endParaRPr lang="en-US"/>
        </a:p>
      </dgm:t>
    </dgm:pt>
    <dgm:pt modelId="{FF79DD3C-390F-467A-960C-9FFB360EB30A}" type="sibTrans" cxnId="{B0B43035-DA22-49C1-82F7-8027532DFB48}">
      <dgm:prSet/>
      <dgm:spPr/>
      <dgm:t>
        <a:bodyPr/>
        <a:lstStyle/>
        <a:p>
          <a:endParaRPr lang="en-US"/>
        </a:p>
      </dgm:t>
    </dgm:pt>
    <dgm:pt modelId="{509EE8A1-6884-41AC-8C40-BDA6CBD266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Poppins"/>
              <a:cs typeface="Poppins"/>
            </a:rPr>
            <a:t>In </a:t>
          </a:r>
          <a:r>
            <a:rPr lang="en-US" err="1">
              <a:latin typeface="Poppins"/>
              <a:cs typeface="Poppins"/>
            </a:rPr>
            <a:t>meer</a:t>
          </a:r>
          <a:r>
            <a:rPr lang="en-US">
              <a:latin typeface="Poppins"/>
              <a:cs typeface="Poppins"/>
            </a:rPr>
            <a:t> dan 100 </a:t>
          </a:r>
          <a:r>
            <a:rPr lang="en-US" err="1">
              <a:latin typeface="Poppins"/>
              <a:cs typeface="Poppins"/>
            </a:rPr>
            <a:t>gemeenten</a:t>
          </a:r>
          <a:r>
            <a:rPr lang="en-US">
              <a:latin typeface="Poppins"/>
              <a:cs typeface="Poppins"/>
            </a:rPr>
            <a:t> in West- en Oost-Vlaanderen</a:t>
          </a:r>
        </a:p>
      </dgm:t>
    </dgm:pt>
    <dgm:pt modelId="{4D698AE8-8C13-444D-8A21-017650014C61}" type="parTrans" cxnId="{7F73F1B8-8781-454F-9240-8449D8E63133}">
      <dgm:prSet/>
      <dgm:spPr/>
      <dgm:t>
        <a:bodyPr/>
        <a:lstStyle/>
        <a:p>
          <a:endParaRPr lang="nl-BE"/>
        </a:p>
      </dgm:t>
    </dgm:pt>
    <dgm:pt modelId="{91173E5A-7853-46B5-9758-6C0BBB74AA81}" type="sibTrans" cxnId="{7F73F1B8-8781-454F-9240-8449D8E63133}">
      <dgm:prSet/>
      <dgm:spPr/>
      <dgm:t>
        <a:bodyPr/>
        <a:lstStyle/>
        <a:p>
          <a:endParaRPr lang="nl-BE"/>
        </a:p>
      </dgm:t>
    </dgm:pt>
    <dgm:pt modelId="{B4586449-29FE-4674-B72E-35EBEB4F9E28}">
      <dgm:prSet/>
      <dgm:spPr/>
      <dgm:t>
        <a:bodyPr/>
        <a:lstStyle/>
        <a:p>
          <a:pPr>
            <a:lnSpc>
              <a:spcPct val="100000"/>
            </a:lnSpc>
          </a:pPr>
          <a:r>
            <a:rPr lang="nl-NL">
              <a:latin typeface="Poppins"/>
              <a:cs typeface="Poppins"/>
            </a:rPr>
            <a:t>IMPACT – onderzoek (VLAIO) = Kinderen intrinsiek gemotiveerd tot STEM </a:t>
          </a:r>
          <a:r>
            <a:rPr lang="nl-NL">
              <a:latin typeface="Poppins"/>
              <a:cs typeface="Poppins"/>
              <a:sym typeface="Wingdings" panose="05000000000000000000" pitchFamily="2" charset="2"/>
            </a:rPr>
            <a:t> Nood aan </a:t>
          </a:r>
          <a:r>
            <a:rPr lang="nl-NL">
              <a:latin typeface="Poppins"/>
              <a:cs typeface="Poppins"/>
            </a:rPr>
            <a:t>vrijetijdsbesteding</a:t>
          </a:r>
          <a:endParaRPr lang="en-US">
            <a:latin typeface="Poppins"/>
            <a:cs typeface="Poppins"/>
          </a:endParaRPr>
        </a:p>
      </dgm:t>
    </dgm:pt>
    <dgm:pt modelId="{95F1E474-4194-40F1-85EF-D14115759EB8}" type="parTrans" cxnId="{BFC50ABE-FA39-4D26-B473-E5339588FD73}">
      <dgm:prSet/>
      <dgm:spPr/>
      <dgm:t>
        <a:bodyPr/>
        <a:lstStyle/>
        <a:p>
          <a:endParaRPr lang="nl-BE"/>
        </a:p>
      </dgm:t>
    </dgm:pt>
    <dgm:pt modelId="{702871FE-81EE-47A1-9CA6-3E55DAFFBBA4}" type="sibTrans" cxnId="{BFC50ABE-FA39-4D26-B473-E5339588FD73}">
      <dgm:prSet/>
      <dgm:spPr/>
      <dgm:t>
        <a:bodyPr/>
        <a:lstStyle/>
        <a:p>
          <a:endParaRPr lang="nl-BE"/>
        </a:p>
      </dgm:t>
    </dgm:pt>
    <dgm:pt modelId="{7B9F26FA-CCAB-4F6A-BE0B-A3771783E2DC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>
              <a:latin typeface="Poppins"/>
              <a:cs typeface="Poppins"/>
            </a:rPr>
            <a:t>Lego Studio – FLL - Wetenschapsbar </a:t>
          </a:r>
        </a:p>
      </dgm:t>
    </dgm:pt>
    <dgm:pt modelId="{BE9265CB-B58A-44C8-AA89-59EC4C455D90}" type="parTrans" cxnId="{7F7638C6-6317-4D4C-A604-43BF18212FDB}">
      <dgm:prSet/>
      <dgm:spPr/>
      <dgm:t>
        <a:bodyPr/>
        <a:lstStyle/>
        <a:p>
          <a:endParaRPr lang="nl-BE"/>
        </a:p>
      </dgm:t>
    </dgm:pt>
    <dgm:pt modelId="{77B9345C-D572-43EB-968D-94CCC7BEC56D}" type="sibTrans" cxnId="{7F7638C6-6317-4D4C-A604-43BF18212FDB}">
      <dgm:prSet/>
      <dgm:spPr/>
      <dgm:t>
        <a:bodyPr/>
        <a:lstStyle/>
        <a:p>
          <a:endParaRPr lang="nl-BE"/>
        </a:p>
      </dgm:t>
    </dgm:pt>
    <dgm:pt modelId="{0852908F-050C-4917-A4EF-6EA4FEA7CB26}" type="pres">
      <dgm:prSet presAssocID="{11F43018-1B1D-46D7-9CCE-3F9609B4C9BB}" presName="root" presStyleCnt="0">
        <dgm:presLayoutVars>
          <dgm:dir/>
          <dgm:resizeHandles val="exact"/>
        </dgm:presLayoutVars>
      </dgm:prSet>
      <dgm:spPr/>
    </dgm:pt>
    <dgm:pt modelId="{453E3581-26F0-459F-A5F5-B97AEB8BE641}" type="pres">
      <dgm:prSet presAssocID="{3FE6E11E-F1E8-4BA7-A9C9-780119E2B5CB}" presName="compNode" presStyleCnt="0"/>
      <dgm:spPr/>
    </dgm:pt>
    <dgm:pt modelId="{88FC2D0A-822A-4605-B73D-8583B3B0A173}" type="pres">
      <dgm:prSet presAssocID="{3FE6E11E-F1E8-4BA7-A9C9-780119E2B5CB}" presName="bgRect" presStyleLbl="bgShp" presStyleIdx="0" presStyleCnt="5" custLinFactNeighborX="556" custLinFactNeighborY="-3318"/>
      <dgm:spPr>
        <a:solidFill>
          <a:srgbClr val="FFCCCC">
            <a:alpha val="48000"/>
          </a:srgbClr>
        </a:solidFill>
      </dgm:spPr>
    </dgm:pt>
    <dgm:pt modelId="{B82F2067-985C-40D3-B5EB-34CB48C11F58}" type="pres">
      <dgm:prSet presAssocID="{3FE6E11E-F1E8-4BA7-A9C9-780119E2B5C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ulpmiddelen silhouet"/>
        </a:ext>
      </dgm:extLst>
    </dgm:pt>
    <dgm:pt modelId="{AA2A0CDB-038F-419B-A2A9-7034DBAE6D24}" type="pres">
      <dgm:prSet presAssocID="{3FE6E11E-F1E8-4BA7-A9C9-780119E2B5CB}" presName="spaceRect" presStyleCnt="0"/>
      <dgm:spPr/>
    </dgm:pt>
    <dgm:pt modelId="{5D7E32FB-0840-4681-9ADF-C54E6EF31FE5}" type="pres">
      <dgm:prSet presAssocID="{3FE6E11E-F1E8-4BA7-A9C9-780119E2B5CB}" presName="parTx" presStyleLbl="revTx" presStyleIdx="0" presStyleCnt="5">
        <dgm:presLayoutVars>
          <dgm:chMax val="0"/>
          <dgm:chPref val="0"/>
        </dgm:presLayoutVars>
      </dgm:prSet>
      <dgm:spPr/>
    </dgm:pt>
    <dgm:pt modelId="{BD04ED46-F225-457A-9743-C83BA06E1BBA}" type="pres">
      <dgm:prSet presAssocID="{24408374-3B58-4D62-8DD0-CCB3EF734C14}" presName="sibTrans" presStyleCnt="0"/>
      <dgm:spPr/>
    </dgm:pt>
    <dgm:pt modelId="{9ED692EA-F412-4383-9E58-6F9776EFDC02}" type="pres">
      <dgm:prSet presAssocID="{8D4CD8BA-5E2C-433B-8821-DF7EEB0BB56C}" presName="compNode" presStyleCnt="0"/>
      <dgm:spPr/>
    </dgm:pt>
    <dgm:pt modelId="{690A73C0-5BCD-4600-95BD-E3E2287BF5CB}" type="pres">
      <dgm:prSet presAssocID="{8D4CD8BA-5E2C-433B-8821-DF7EEB0BB56C}" presName="bgRect" presStyleLbl="bgShp" presStyleIdx="1" presStyleCnt="5"/>
      <dgm:spPr>
        <a:solidFill>
          <a:srgbClr val="FFCCCC">
            <a:alpha val="48000"/>
          </a:srgbClr>
        </a:solidFill>
      </dgm:spPr>
    </dgm:pt>
    <dgm:pt modelId="{E53A3919-CC1C-4467-B356-C840F5FC7F71}" type="pres">
      <dgm:prSet presAssocID="{8D4CD8BA-5E2C-433B-8821-DF7EEB0BB56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stormgroep silhouet"/>
        </a:ext>
      </dgm:extLst>
    </dgm:pt>
    <dgm:pt modelId="{2D24D0EE-70A7-4ED7-A12C-AE1D3A1E9D48}" type="pres">
      <dgm:prSet presAssocID="{8D4CD8BA-5E2C-433B-8821-DF7EEB0BB56C}" presName="spaceRect" presStyleCnt="0"/>
      <dgm:spPr/>
    </dgm:pt>
    <dgm:pt modelId="{578DF714-A740-4A45-98AE-EC9BE3DDD24C}" type="pres">
      <dgm:prSet presAssocID="{8D4CD8BA-5E2C-433B-8821-DF7EEB0BB56C}" presName="parTx" presStyleLbl="revTx" presStyleIdx="1" presStyleCnt="5">
        <dgm:presLayoutVars>
          <dgm:chMax val="0"/>
          <dgm:chPref val="0"/>
        </dgm:presLayoutVars>
      </dgm:prSet>
      <dgm:spPr/>
    </dgm:pt>
    <dgm:pt modelId="{BE3A51BF-869D-496B-8E64-925E818BC5FB}" type="pres">
      <dgm:prSet presAssocID="{FF79DD3C-390F-467A-960C-9FFB360EB30A}" presName="sibTrans" presStyleCnt="0"/>
      <dgm:spPr/>
    </dgm:pt>
    <dgm:pt modelId="{3946F0BA-A864-4DA0-831E-9217E3B7A0AA}" type="pres">
      <dgm:prSet presAssocID="{509EE8A1-6884-41AC-8C40-BDA6CBD26694}" presName="compNode" presStyleCnt="0"/>
      <dgm:spPr/>
    </dgm:pt>
    <dgm:pt modelId="{0B6808B6-7606-4105-8313-FF0F0CE74CC3}" type="pres">
      <dgm:prSet presAssocID="{509EE8A1-6884-41AC-8C40-BDA6CBD26694}" presName="bgRect" presStyleLbl="bgShp" presStyleIdx="2" presStyleCnt="5"/>
      <dgm:spPr>
        <a:solidFill>
          <a:srgbClr val="FFCCCC">
            <a:alpha val="48000"/>
          </a:srgbClr>
        </a:solidFill>
      </dgm:spPr>
    </dgm:pt>
    <dgm:pt modelId="{D8985C18-88A3-4B3C-94F2-CA476C1B281E}" type="pres">
      <dgm:prSet presAssocID="{509EE8A1-6884-41AC-8C40-BDA6CBD2669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ène in de voorstad silhouet"/>
        </a:ext>
      </dgm:extLst>
    </dgm:pt>
    <dgm:pt modelId="{9AC4E079-659E-456C-96A2-BB4C55687B59}" type="pres">
      <dgm:prSet presAssocID="{509EE8A1-6884-41AC-8C40-BDA6CBD26694}" presName="spaceRect" presStyleCnt="0"/>
      <dgm:spPr/>
    </dgm:pt>
    <dgm:pt modelId="{8E972A0F-A072-4255-95E5-A2FBB5D0BC4D}" type="pres">
      <dgm:prSet presAssocID="{509EE8A1-6884-41AC-8C40-BDA6CBD26694}" presName="parTx" presStyleLbl="revTx" presStyleIdx="2" presStyleCnt="5">
        <dgm:presLayoutVars>
          <dgm:chMax val="0"/>
          <dgm:chPref val="0"/>
        </dgm:presLayoutVars>
      </dgm:prSet>
      <dgm:spPr/>
    </dgm:pt>
    <dgm:pt modelId="{256BB09D-10DE-4BC1-86C4-B20908229B8A}" type="pres">
      <dgm:prSet presAssocID="{91173E5A-7853-46B5-9758-6C0BBB74AA81}" presName="sibTrans" presStyleCnt="0"/>
      <dgm:spPr/>
    </dgm:pt>
    <dgm:pt modelId="{739B211F-F3B8-496B-A94C-8D7FD8CFCB33}" type="pres">
      <dgm:prSet presAssocID="{B4586449-29FE-4674-B72E-35EBEB4F9E28}" presName="compNode" presStyleCnt="0"/>
      <dgm:spPr/>
    </dgm:pt>
    <dgm:pt modelId="{27EB8FEC-D4C2-446B-BA41-68BF9B41FC06}" type="pres">
      <dgm:prSet presAssocID="{B4586449-29FE-4674-B72E-35EBEB4F9E28}" presName="bgRect" presStyleLbl="bgShp" presStyleIdx="3" presStyleCnt="5"/>
      <dgm:spPr>
        <a:solidFill>
          <a:srgbClr val="FFCCCC">
            <a:alpha val="48000"/>
          </a:srgbClr>
        </a:solidFill>
      </dgm:spPr>
    </dgm:pt>
    <dgm:pt modelId="{9E3919DF-64B8-40F2-9C79-9D89042422C9}" type="pres">
      <dgm:prSet presAssocID="{B4586449-29FE-4674-B72E-35EBEB4F9E2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nderzoek silhouet"/>
        </a:ext>
      </dgm:extLst>
    </dgm:pt>
    <dgm:pt modelId="{1FD0FD24-50FC-4370-A632-4CB8EABD94B5}" type="pres">
      <dgm:prSet presAssocID="{B4586449-29FE-4674-B72E-35EBEB4F9E28}" presName="spaceRect" presStyleCnt="0"/>
      <dgm:spPr/>
    </dgm:pt>
    <dgm:pt modelId="{A29CDF8D-42F9-4677-82D3-F14959FF0EED}" type="pres">
      <dgm:prSet presAssocID="{B4586449-29FE-4674-B72E-35EBEB4F9E28}" presName="parTx" presStyleLbl="revTx" presStyleIdx="3" presStyleCnt="5">
        <dgm:presLayoutVars>
          <dgm:chMax val="0"/>
          <dgm:chPref val="0"/>
        </dgm:presLayoutVars>
      </dgm:prSet>
      <dgm:spPr/>
    </dgm:pt>
    <dgm:pt modelId="{200BD1A2-EAE3-4721-AB2C-FCB6250C72F8}" type="pres">
      <dgm:prSet presAssocID="{702871FE-81EE-47A1-9CA6-3E55DAFFBBA4}" presName="sibTrans" presStyleCnt="0"/>
      <dgm:spPr/>
    </dgm:pt>
    <dgm:pt modelId="{14684790-A0FC-4D6C-9F25-9EF551DFC432}" type="pres">
      <dgm:prSet presAssocID="{7B9F26FA-CCAB-4F6A-BE0B-A3771783E2DC}" presName="compNode" presStyleCnt="0"/>
      <dgm:spPr/>
    </dgm:pt>
    <dgm:pt modelId="{159B740F-4CC6-4E6B-AD9F-54FDF23BDBCF}" type="pres">
      <dgm:prSet presAssocID="{7B9F26FA-CCAB-4F6A-BE0B-A3771783E2DC}" presName="bgRect" presStyleLbl="bgShp" presStyleIdx="4" presStyleCnt="5"/>
      <dgm:spPr>
        <a:solidFill>
          <a:srgbClr val="FFCCCC">
            <a:alpha val="48000"/>
          </a:srgbClr>
        </a:solidFill>
      </dgm:spPr>
    </dgm:pt>
    <dgm:pt modelId="{26FAFF38-D40D-4CE4-86F0-34FE06B46E26}" type="pres">
      <dgm:prSet presAssocID="{7B9F26FA-CCAB-4F6A-BE0B-A3771783E2D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bot silhouet"/>
        </a:ext>
      </dgm:extLst>
    </dgm:pt>
    <dgm:pt modelId="{CED31622-9601-4447-A7D0-AE87153C5F67}" type="pres">
      <dgm:prSet presAssocID="{7B9F26FA-CCAB-4F6A-BE0B-A3771783E2DC}" presName="spaceRect" presStyleCnt="0"/>
      <dgm:spPr/>
    </dgm:pt>
    <dgm:pt modelId="{06FA1A1D-23B7-45D5-8275-EB6BB24AEAB9}" type="pres">
      <dgm:prSet presAssocID="{7B9F26FA-CCAB-4F6A-BE0B-A3771783E2D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67A2107-AB2B-482C-8186-9BE736BEE889}" type="presOf" srcId="{509EE8A1-6884-41AC-8C40-BDA6CBD26694}" destId="{8E972A0F-A072-4255-95E5-A2FBB5D0BC4D}" srcOrd="0" destOrd="0" presId="urn:microsoft.com/office/officeart/2018/2/layout/IconVerticalSolidList"/>
    <dgm:cxn modelId="{B0B43035-DA22-49C1-82F7-8027532DFB48}" srcId="{11F43018-1B1D-46D7-9CCE-3F9609B4C9BB}" destId="{8D4CD8BA-5E2C-433B-8821-DF7EEB0BB56C}" srcOrd="1" destOrd="0" parTransId="{6B82C0C8-9B1B-4E27-8903-C2739308E31A}" sibTransId="{FF79DD3C-390F-467A-960C-9FFB360EB30A}"/>
    <dgm:cxn modelId="{A4257145-379D-4E6D-A9B3-9AB1C5D98C2A}" type="presOf" srcId="{8D4CD8BA-5E2C-433B-8821-DF7EEB0BB56C}" destId="{578DF714-A740-4A45-98AE-EC9BE3DDD24C}" srcOrd="0" destOrd="0" presId="urn:microsoft.com/office/officeart/2018/2/layout/IconVerticalSolidList"/>
    <dgm:cxn modelId="{22098A75-91AE-49F5-9B6D-2D297F4955D2}" type="presOf" srcId="{3FE6E11E-F1E8-4BA7-A9C9-780119E2B5CB}" destId="{5D7E32FB-0840-4681-9ADF-C54E6EF31FE5}" srcOrd="0" destOrd="0" presId="urn:microsoft.com/office/officeart/2018/2/layout/IconVerticalSolidList"/>
    <dgm:cxn modelId="{A8050857-F508-4357-B60E-0A59FF919ED9}" srcId="{11F43018-1B1D-46D7-9CCE-3F9609B4C9BB}" destId="{3FE6E11E-F1E8-4BA7-A9C9-780119E2B5CB}" srcOrd="0" destOrd="0" parTransId="{BA83A54C-C2A9-4893-8F24-3A36A8D50395}" sibTransId="{24408374-3B58-4D62-8DD0-CCB3EF734C14}"/>
    <dgm:cxn modelId="{C526BF5A-6679-4219-9E92-9B633631ED4E}" type="presOf" srcId="{7B9F26FA-CCAB-4F6A-BE0B-A3771783E2DC}" destId="{06FA1A1D-23B7-45D5-8275-EB6BB24AEAB9}" srcOrd="0" destOrd="0" presId="urn:microsoft.com/office/officeart/2018/2/layout/IconVerticalSolidList"/>
    <dgm:cxn modelId="{02DD58B3-BF50-47B4-AF66-B06A9B85D15D}" type="presOf" srcId="{B4586449-29FE-4674-B72E-35EBEB4F9E28}" destId="{A29CDF8D-42F9-4677-82D3-F14959FF0EED}" srcOrd="0" destOrd="0" presId="urn:microsoft.com/office/officeart/2018/2/layout/IconVerticalSolidList"/>
    <dgm:cxn modelId="{7F73F1B8-8781-454F-9240-8449D8E63133}" srcId="{11F43018-1B1D-46D7-9CCE-3F9609B4C9BB}" destId="{509EE8A1-6884-41AC-8C40-BDA6CBD26694}" srcOrd="2" destOrd="0" parTransId="{4D698AE8-8C13-444D-8A21-017650014C61}" sibTransId="{91173E5A-7853-46B5-9758-6C0BBB74AA81}"/>
    <dgm:cxn modelId="{161ACBBA-DD0C-4738-B6BA-BD612A92FB92}" type="presOf" srcId="{11F43018-1B1D-46D7-9CCE-3F9609B4C9BB}" destId="{0852908F-050C-4917-A4EF-6EA4FEA7CB26}" srcOrd="0" destOrd="0" presId="urn:microsoft.com/office/officeart/2018/2/layout/IconVerticalSolidList"/>
    <dgm:cxn modelId="{BFC50ABE-FA39-4D26-B473-E5339588FD73}" srcId="{11F43018-1B1D-46D7-9CCE-3F9609B4C9BB}" destId="{B4586449-29FE-4674-B72E-35EBEB4F9E28}" srcOrd="3" destOrd="0" parTransId="{95F1E474-4194-40F1-85EF-D14115759EB8}" sibTransId="{702871FE-81EE-47A1-9CA6-3E55DAFFBBA4}"/>
    <dgm:cxn modelId="{7F7638C6-6317-4D4C-A604-43BF18212FDB}" srcId="{11F43018-1B1D-46D7-9CCE-3F9609B4C9BB}" destId="{7B9F26FA-CCAB-4F6A-BE0B-A3771783E2DC}" srcOrd="4" destOrd="0" parTransId="{BE9265CB-B58A-44C8-AA89-59EC4C455D90}" sibTransId="{77B9345C-D572-43EB-968D-94CCC7BEC56D}"/>
    <dgm:cxn modelId="{E779E8F5-9B35-43CD-A0C2-CC875AB1A7FA}" type="presParOf" srcId="{0852908F-050C-4917-A4EF-6EA4FEA7CB26}" destId="{453E3581-26F0-459F-A5F5-B97AEB8BE641}" srcOrd="0" destOrd="0" presId="urn:microsoft.com/office/officeart/2018/2/layout/IconVerticalSolidList"/>
    <dgm:cxn modelId="{B2D31EFB-CC3F-4CF5-A18D-939B8608DA19}" type="presParOf" srcId="{453E3581-26F0-459F-A5F5-B97AEB8BE641}" destId="{88FC2D0A-822A-4605-B73D-8583B3B0A173}" srcOrd="0" destOrd="0" presId="urn:microsoft.com/office/officeart/2018/2/layout/IconVerticalSolidList"/>
    <dgm:cxn modelId="{3AAA45E6-0C6B-4F73-B038-044FDBD964C6}" type="presParOf" srcId="{453E3581-26F0-459F-A5F5-B97AEB8BE641}" destId="{B82F2067-985C-40D3-B5EB-34CB48C11F58}" srcOrd="1" destOrd="0" presId="urn:microsoft.com/office/officeart/2018/2/layout/IconVerticalSolidList"/>
    <dgm:cxn modelId="{74ED6E94-8057-4A9D-A832-5AA5C3693CBE}" type="presParOf" srcId="{453E3581-26F0-459F-A5F5-B97AEB8BE641}" destId="{AA2A0CDB-038F-419B-A2A9-7034DBAE6D24}" srcOrd="2" destOrd="0" presId="urn:microsoft.com/office/officeart/2018/2/layout/IconVerticalSolidList"/>
    <dgm:cxn modelId="{7EA0A7B7-A987-4DF3-B997-A8B6180EB886}" type="presParOf" srcId="{453E3581-26F0-459F-A5F5-B97AEB8BE641}" destId="{5D7E32FB-0840-4681-9ADF-C54E6EF31FE5}" srcOrd="3" destOrd="0" presId="urn:microsoft.com/office/officeart/2018/2/layout/IconVerticalSolidList"/>
    <dgm:cxn modelId="{EEBE40BE-8B8F-4E27-B844-5F07F77E3EA4}" type="presParOf" srcId="{0852908F-050C-4917-A4EF-6EA4FEA7CB26}" destId="{BD04ED46-F225-457A-9743-C83BA06E1BBA}" srcOrd="1" destOrd="0" presId="urn:microsoft.com/office/officeart/2018/2/layout/IconVerticalSolidList"/>
    <dgm:cxn modelId="{23E005FE-37D8-46C2-AD6D-AB7C778635DE}" type="presParOf" srcId="{0852908F-050C-4917-A4EF-6EA4FEA7CB26}" destId="{9ED692EA-F412-4383-9E58-6F9776EFDC02}" srcOrd="2" destOrd="0" presId="urn:microsoft.com/office/officeart/2018/2/layout/IconVerticalSolidList"/>
    <dgm:cxn modelId="{5E042DEB-3B22-44E5-9BD4-EA9172F4FA8D}" type="presParOf" srcId="{9ED692EA-F412-4383-9E58-6F9776EFDC02}" destId="{690A73C0-5BCD-4600-95BD-E3E2287BF5CB}" srcOrd="0" destOrd="0" presId="urn:microsoft.com/office/officeart/2018/2/layout/IconVerticalSolidList"/>
    <dgm:cxn modelId="{8F1D8646-8DBA-4EB1-B160-3C751F8C3519}" type="presParOf" srcId="{9ED692EA-F412-4383-9E58-6F9776EFDC02}" destId="{E53A3919-CC1C-4467-B356-C840F5FC7F71}" srcOrd="1" destOrd="0" presId="urn:microsoft.com/office/officeart/2018/2/layout/IconVerticalSolidList"/>
    <dgm:cxn modelId="{990FB78B-2E3E-4064-B21D-DDA5ABACF50A}" type="presParOf" srcId="{9ED692EA-F412-4383-9E58-6F9776EFDC02}" destId="{2D24D0EE-70A7-4ED7-A12C-AE1D3A1E9D48}" srcOrd="2" destOrd="0" presId="urn:microsoft.com/office/officeart/2018/2/layout/IconVerticalSolidList"/>
    <dgm:cxn modelId="{41C75C78-FE6A-43EB-80C7-DF80B12F82FC}" type="presParOf" srcId="{9ED692EA-F412-4383-9E58-6F9776EFDC02}" destId="{578DF714-A740-4A45-98AE-EC9BE3DDD24C}" srcOrd="3" destOrd="0" presId="urn:microsoft.com/office/officeart/2018/2/layout/IconVerticalSolidList"/>
    <dgm:cxn modelId="{64A59691-8A35-46C3-9F6A-C32D02F0528A}" type="presParOf" srcId="{0852908F-050C-4917-A4EF-6EA4FEA7CB26}" destId="{BE3A51BF-869D-496B-8E64-925E818BC5FB}" srcOrd="3" destOrd="0" presId="urn:microsoft.com/office/officeart/2018/2/layout/IconVerticalSolidList"/>
    <dgm:cxn modelId="{94163D06-77AF-4C2E-A929-EDCDF7FED2BD}" type="presParOf" srcId="{0852908F-050C-4917-A4EF-6EA4FEA7CB26}" destId="{3946F0BA-A864-4DA0-831E-9217E3B7A0AA}" srcOrd="4" destOrd="0" presId="urn:microsoft.com/office/officeart/2018/2/layout/IconVerticalSolidList"/>
    <dgm:cxn modelId="{57B90280-835D-4366-89F9-EAC3822064BB}" type="presParOf" srcId="{3946F0BA-A864-4DA0-831E-9217E3B7A0AA}" destId="{0B6808B6-7606-4105-8313-FF0F0CE74CC3}" srcOrd="0" destOrd="0" presId="urn:microsoft.com/office/officeart/2018/2/layout/IconVerticalSolidList"/>
    <dgm:cxn modelId="{4C1A352E-E855-4126-BAAF-E1EE86859A25}" type="presParOf" srcId="{3946F0BA-A864-4DA0-831E-9217E3B7A0AA}" destId="{D8985C18-88A3-4B3C-94F2-CA476C1B281E}" srcOrd="1" destOrd="0" presId="urn:microsoft.com/office/officeart/2018/2/layout/IconVerticalSolidList"/>
    <dgm:cxn modelId="{2B3063C0-62C1-4EB9-B554-1FA9827931A4}" type="presParOf" srcId="{3946F0BA-A864-4DA0-831E-9217E3B7A0AA}" destId="{9AC4E079-659E-456C-96A2-BB4C55687B59}" srcOrd="2" destOrd="0" presId="urn:microsoft.com/office/officeart/2018/2/layout/IconVerticalSolidList"/>
    <dgm:cxn modelId="{2001FE44-B4E6-4E2F-8CCE-96980EF11504}" type="presParOf" srcId="{3946F0BA-A864-4DA0-831E-9217E3B7A0AA}" destId="{8E972A0F-A072-4255-95E5-A2FBB5D0BC4D}" srcOrd="3" destOrd="0" presId="urn:microsoft.com/office/officeart/2018/2/layout/IconVerticalSolidList"/>
    <dgm:cxn modelId="{2E3CFEB7-63F2-4D47-B618-897AE0F71B40}" type="presParOf" srcId="{0852908F-050C-4917-A4EF-6EA4FEA7CB26}" destId="{256BB09D-10DE-4BC1-86C4-B20908229B8A}" srcOrd="5" destOrd="0" presId="urn:microsoft.com/office/officeart/2018/2/layout/IconVerticalSolidList"/>
    <dgm:cxn modelId="{CD07A254-E2A3-48F2-9499-B1A1DECB0936}" type="presParOf" srcId="{0852908F-050C-4917-A4EF-6EA4FEA7CB26}" destId="{739B211F-F3B8-496B-A94C-8D7FD8CFCB33}" srcOrd="6" destOrd="0" presId="urn:microsoft.com/office/officeart/2018/2/layout/IconVerticalSolidList"/>
    <dgm:cxn modelId="{817FCC0C-42C6-47A1-AA36-E10D6D38DA3A}" type="presParOf" srcId="{739B211F-F3B8-496B-A94C-8D7FD8CFCB33}" destId="{27EB8FEC-D4C2-446B-BA41-68BF9B41FC06}" srcOrd="0" destOrd="0" presId="urn:microsoft.com/office/officeart/2018/2/layout/IconVerticalSolidList"/>
    <dgm:cxn modelId="{350D9489-97D2-4ACC-AFFE-99C42F822A0B}" type="presParOf" srcId="{739B211F-F3B8-496B-A94C-8D7FD8CFCB33}" destId="{9E3919DF-64B8-40F2-9C79-9D89042422C9}" srcOrd="1" destOrd="0" presId="urn:microsoft.com/office/officeart/2018/2/layout/IconVerticalSolidList"/>
    <dgm:cxn modelId="{D5DC9976-4045-4587-83E5-54A83C39D520}" type="presParOf" srcId="{739B211F-F3B8-496B-A94C-8D7FD8CFCB33}" destId="{1FD0FD24-50FC-4370-A632-4CB8EABD94B5}" srcOrd="2" destOrd="0" presId="urn:microsoft.com/office/officeart/2018/2/layout/IconVerticalSolidList"/>
    <dgm:cxn modelId="{FA8A10E8-AB05-4C2E-9C7E-222821E42A0B}" type="presParOf" srcId="{739B211F-F3B8-496B-A94C-8D7FD8CFCB33}" destId="{A29CDF8D-42F9-4677-82D3-F14959FF0EED}" srcOrd="3" destOrd="0" presId="urn:microsoft.com/office/officeart/2018/2/layout/IconVerticalSolidList"/>
    <dgm:cxn modelId="{6B7DBDCE-4A99-4737-8A81-83889CC87085}" type="presParOf" srcId="{0852908F-050C-4917-A4EF-6EA4FEA7CB26}" destId="{200BD1A2-EAE3-4721-AB2C-FCB6250C72F8}" srcOrd="7" destOrd="0" presId="urn:microsoft.com/office/officeart/2018/2/layout/IconVerticalSolidList"/>
    <dgm:cxn modelId="{E0011C64-97D3-4652-8BAE-4F8861CB9153}" type="presParOf" srcId="{0852908F-050C-4917-A4EF-6EA4FEA7CB26}" destId="{14684790-A0FC-4D6C-9F25-9EF551DFC432}" srcOrd="8" destOrd="0" presId="urn:microsoft.com/office/officeart/2018/2/layout/IconVerticalSolidList"/>
    <dgm:cxn modelId="{D874B304-B036-4240-92F0-E486B186E8A7}" type="presParOf" srcId="{14684790-A0FC-4D6C-9F25-9EF551DFC432}" destId="{159B740F-4CC6-4E6B-AD9F-54FDF23BDBCF}" srcOrd="0" destOrd="0" presId="urn:microsoft.com/office/officeart/2018/2/layout/IconVerticalSolidList"/>
    <dgm:cxn modelId="{4F131AF8-2471-43C9-9BCD-BC815810C374}" type="presParOf" srcId="{14684790-A0FC-4D6C-9F25-9EF551DFC432}" destId="{26FAFF38-D40D-4CE4-86F0-34FE06B46E26}" srcOrd="1" destOrd="0" presId="urn:microsoft.com/office/officeart/2018/2/layout/IconVerticalSolidList"/>
    <dgm:cxn modelId="{BA752470-9849-49F9-855E-CC63E96B7C5F}" type="presParOf" srcId="{14684790-A0FC-4D6C-9F25-9EF551DFC432}" destId="{CED31622-9601-4447-A7D0-AE87153C5F67}" srcOrd="2" destOrd="0" presId="urn:microsoft.com/office/officeart/2018/2/layout/IconVerticalSolidList"/>
    <dgm:cxn modelId="{C7860BDA-EFD2-48BA-88CD-0D16D62F1A57}" type="presParOf" srcId="{14684790-A0FC-4D6C-9F25-9EF551DFC432}" destId="{06FA1A1D-23B7-45D5-8275-EB6BB24AEA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FC2D0A-822A-4605-B73D-8583B3B0A173}">
      <dsp:nvSpPr>
        <dsp:cNvPr id="0" name=""/>
        <dsp:cNvSpPr/>
      </dsp:nvSpPr>
      <dsp:spPr>
        <a:xfrm>
          <a:off x="0" y="0"/>
          <a:ext cx="6770288" cy="861148"/>
        </a:xfrm>
        <a:prstGeom prst="roundRect">
          <a:avLst>
            <a:gd name="adj" fmla="val 10000"/>
          </a:avLst>
        </a:prstGeom>
        <a:solidFill>
          <a:srgbClr val="FFCCCC">
            <a:alpha val="48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F2067-985C-40D3-B5EB-34CB48C11F58}">
      <dsp:nvSpPr>
        <dsp:cNvPr id="0" name=""/>
        <dsp:cNvSpPr/>
      </dsp:nvSpPr>
      <dsp:spPr>
        <a:xfrm>
          <a:off x="260497" y="197801"/>
          <a:ext cx="473631" cy="4736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E32FB-0840-4681-9ADF-C54E6EF31FE5}">
      <dsp:nvSpPr>
        <dsp:cNvPr id="0" name=""/>
        <dsp:cNvSpPr/>
      </dsp:nvSpPr>
      <dsp:spPr>
        <a:xfrm>
          <a:off x="994626" y="4042"/>
          <a:ext cx="5775661" cy="861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8" tIns="91138" rIns="91138" bIns="9113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>
              <a:latin typeface="Poppins"/>
              <a:cs typeface="Poppins"/>
            </a:rPr>
            <a:t>Meer dan 60 STEM projecten</a:t>
          </a:r>
          <a:endParaRPr lang="en-US" sz="1600" kern="1200">
            <a:latin typeface="Poppins"/>
            <a:cs typeface="Poppins"/>
          </a:endParaRPr>
        </a:p>
      </dsp:txBody>
      <dsp:txXfrm>
        <a:off x="994626" y="4042"/>
        <a:ext cx="5775661" cy="861148"/>
      </dsp:txXfrm>
    </dsp:sp>
    <dsp:sp modelId="{690A73C0-5BCD-4600-95BD-E3E2287BF5CB}">
      <dsp:nvSpPr>
        <dsp:cNvPr id="0" name=""/>
        <dsp:cNvSpPr/>
      </dsp:nvSpPr>
      <dsp:spPr>
        <a:xfrm>
          <a:off x="0" y="1080478"/>
          <a:ext cx="6770288" cy="861148"/>
        </a:xfrm>
        <a:prstGeom prst="roundRect">
          <a:avLst>
            <a:gd name="adj" fmla="val 10000"/>
          </a:avLst>
        </a:prstGeom>
        <a:solidFill>
          <a:srgbClr val="FFCCCC">
            <a:alpha val="48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3A3919-CC1C-4467-B356-C840F5FC7F71}">
      <dsp:nvSpPr>
        <dsp:cNvPr id="0" name=""/>
        <dsp:cNvSpPr/>
      </dsp:nvSpPr>
      <dsp:spPr>
        <a:xfrm>
          <a:off x="260497" y="1274237"/>
          <a:ext cx="473631" cy="4736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DF714-A740-4A45-98AE-EC9BE3DDD24C}">
      <dsp:nvSpPr>
        <dsp:cNvPr id="0" name=""/>
        <dsp:cNvSpPr/>
      </dsp:nvSpPr>
      <dsp:spPr>
        <a:xfrm>
          <a:off x="994626" y="1080478"/>
          <a:ext cx="5775661" cy="861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8" tIns="91138" rIns="91138" bIns="9113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>
              <a:latin typeface="Poppins"/>
              <a:cs typeface="Poppins"/>
            </a:rPr>
            <a:t>Samenwerkingen met meer dan 180 bedrijven  </a:t>
          </a:r>
          <a:endParaRPr lang="en-US" sz="1600" kern="1200">
            <a:latin typeface="Poppins"/>
            <a:cs typeface="Poppins"/>
          </a:endParaRPr>
        </a:p>
      </dsp:txBody>
      <dsp:txXfrm>
        <a:off x="994626" y="1080478"/>
        <a:ext cx="5775661" cy="861148"/>
      </dsp:txXfrm>
    </dsp:sp>
    <dsp:sp modelId="{0B6808B6-7606-4105-8313-FF0F0CE74CC3}">
      <dsp:nvSpPr>
        <dsp:cNvPr id="0" name=""/>
        <dsp:cNvSpPr/>
      </dsp:nvSpPr>
      <dsp:spPr>
        <a:xfrm>
          <a:off x="0" y="2156914"/>
          <a:ext cx="6770288" cy="861148"/>
        </a:xfrm>
        <a:prstGeom prst="roundRect">
          <a:avLst>
            <a:gd name="adj" fmla="val 10000"/>
          </a:avLst>
        </a:prstGeom>
        <a:solidFill>
          <a:srgbClr val="FFCCCC">
            <a:alpha val="48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85C18-88A3-4B3C-94F2-CA476C1B281E}">
      <dsp:nvSpPr>
        <dsp:cNvPr id="0" name=""/>
        <dsp:cNvSpPr/>
      </dsp:nvSpPr>
      <dsp:spPr>
        <a:xfrm>
          <a:off x="260497" y="2350673"/>
          <a:ext cx="473631" cy="4736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72A0F-A072-4255-95E5-A2FBB5D0BC4D}">
      <dsp:nvSpPr>
        <dsp:cNvPr id="0" name=""/>
        <dsp:cNvSpPr/>
      </dsp:nvSpPr>
      <dsp:spPr>
        <a:xfrm>
          <a:off x="994626" y="2156914"/>
          <a:ext cx="5775661" cy="861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8" tIns="91138" rIns="91138" bIns="9113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Poppins"/>
              <a:cs typeface="Poppins"/>
            </a:rPr>
            <a:t>In </a:t>
          </a:r>
          <a:r>
            <a:rPr lang="en-US" sz="1600" kern="1200" err="1">
              <a:latin typeface="Poppins"/>
              <a:cs typeface="Poppins"/>
            </a:rPr>
            <a:t>meer</a:t>
          </a:r>
          <a:r>
            <a:rPr lang="en-US" sz="1600" kern="1200">
              <a:latin typeface="Poppins"/>
              <a:cs typeface="Poppins"/>
            </a:rPr>
            <a:t> dan 100 </a:t>
          </a:r>
          <a:r>
            <a:rPr lang="en-US" sz="1600" kern="1200" err="1">
              <a:latin typeface="Poppins"/>
              <a:cs typeface="Poppins"/>
            </a:rPr>
            <a:t>gemeenten</a:t>
          </a:r>
          <a:r>
            <a:rPr lang="en-US" sz="1600" kern="1200">
              <a:latin typeface="Poppins"/>
              <a:cs typeface="Poppins"/>
            </a:rPr>
            <a:t> in West- en Oost-Vlaanderen</a:t>
          </a:r>
        </a:p>
      </dsp:txBody>
      <dsp:txXfrm>
        <a:off x="994626" y="2156914"/>
        <a:ext cx="5775661" cy="861148"/>
      </dsp:txXfrm>
    </dsp:sp>
    <dsp:sp modelId="{27EB8FEC-D4C2-446B-BA41-68BF9B41FC06}">
      <dsp:nvSpPr>
        <dsp:cNvPr id="0" name=""/>
        <dsp:cNvSpPr/>
      </dsp:nvSpPr>
      <dsp:spPr>
        <a:xfrm>
          <a:off x="0" y="3233350"/>
          <a:ext cx="6770288" cy="861148"/>
        </a:xfrm>
        <a:prstGeom prst="roundRect">
          <a:avLst>
            <a:gd name="adj" fmla="val 10000"/>
          </a:avLst>
        </a:prstGeom>
        <a:solidFill>
          <a:srgbClr val="FFCCCC">
            <a:alpha val="48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3919DF-64B8-40F2-9C79-9D89042422C9}">
      <dsp:nvSpPr>
        <dsp:cNvPr id="0" name=""/>
        <dsp:cNvSpPr/>
      </dsp:nvSpPr>
      <dsp:spPr>
        <a:xfrm>
          <a:off x="260497" y="3427108"/>
          <a:ext cx="473631" cy="47363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9CDF8D-42F9-4677-82D3-F14959FF0EED}">
      <dsp:nvSpPr>
        <dsp:cNvPr id="0" name=""/>
        <dsp:cNvSpPr/>
      </dsp:nvSpPr>
      <dsp:spPr>
        <a:xfrm>
          <a:off x="994626" y="3233350"/>
          <a:ext cx="5775661" cy="861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8" tIns="91138" rIns="91138" bIns="9113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>
              <a:latin typeface="Poppins"/>
              <a:cs typeface="Poppins"/>
            </a:rPr>
            <a:t>IMPACT – onderzoek (VLAIO) = Kinderen intrinsiek gemotiveerd tot STEM </a:t>
          </a:r>
          <a:r>
            <a:rPr lang="nl-NL" sz="1600" kern="1200">
              <a:latin typeface="Poppins"/>
              <a:cs typeface="Poppins"/>
              <a:sym typeface="Wingdings" panose="05000000000000000000" pitchFamily="2" charset="2"/>
            </a:rPr>
            <a:t> Nood aan </a:t>
          </a:r>
          <a:r>
            <a:rPr lang="nl-NL" sz="1600" kern="1200">
              <a:latin typeface="Poppins"/>
              <a:cs typeface="Poppins"/>
            </a:rPr>
            <a:t>vrijetijdsbesteding</a:t>
          </a:r>
          <a:endParaRPr lang="en-US" sz="1600" kern="1200">
            <a:latin typeface="Poppins"/>
            <a:cs typeface="Poppins"/>
          </a:endParaRPr>
        </a:p>
      </dsp:txBody>
      <dsp:txXfrm>
        <a:off x="994626" y="3233350"/>
        <a:ext cx="5775661" cy="861148"/>
      </dsp:txXfrm>
    </dsp:sp>
    <dsp:sp modelId="{159B740F-4CC6-4E6B-AD9F-54FDF23BDBCF}">
      <dsp:nvSpPr>
        <dsp:cNvPr id="0" name=""/>
        <dsp:cNvSpPr/>
      </dsp:nvSpPr>
      <dsp:spPr>
        <a:xfrm>
          <a:off x="0" y="4309786"/>
          <a:ext cx="6770288" cy="861148"/>
        </a:xfrm>
        <a:prstGeom prst="roundRect">
          <a:avLst>
            <a:gd name="adj" fmla="val 10000"/>
          </a:avLst>
        </a:prstGeom>
        <a:solidFill>
          <a:srgbClr val="FFCCCC">
            <a:alpha val="48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FAFF38-D40D-4CE4-86F0-34FE06B46E26}">
      <dsp:nvSpPr>
        <dsp:cNvPr id="0" name=""/>
        <dsp:cNvSpPr/>
      </dsp:nvSpPr>
      <dsp:spPr>
        <a:xfrm>
          <a:off x="260497" y="4503544"/>
          <a:ext cx="473631" cy="47363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A1A1D-23B7-45D5-8275-EB6BB24AEAB9}">
      <dsp:nvSpPr>
        <dsp:cNvPr id="0" name=""/>
        <dsp:cNvSpPr/>
      </dsp:nvSpPr>
      <dsp:spPr>
        <a:xfrm>
          <a:off x="994626" y="4309786"/>
          <a:ext cx="5775661" cy="861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8" tIns="91138" rIns="91138" bIns="91138" numCol="1" spcCol="1270" anchor="ctr" anchorCtr="0">
          <a:noAutofit/>
        </a:bodyPr>
        <a:lstStyle/>
        <a:p>
          <a:pPr marL="0" lvl="0" indent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Poppins"/>
              <a:cs typeface="Poppins"/>
            </a:rPr>
            <a:t>Lego Studio – FLL - Wetenschapsbar </a:t>
          </a:r>
        </a:p>
      </dsp:txBody>
      <dsp:txXfrm>
        <a:off x="994626" y="4309786"/>
        <a:ext cx="5775661" cy="8611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50F1C3-09A0-F742-6EF0-AFCCEAB3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6EDFC-914B-483D-AA9C-9277B2945FD0}" type="datetimeFigureOut">
              <a:rPr lang="nl-BE"/>
              <a:pPr>
                <a:defRPr/>
              </a:pPr>
              <a:t>16/09/2024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F2170A-4B35-3C01-316D-F73DFF63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F84453-077B-2F57-0EF6-EB2461C1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90F94-0E57-4683-A766-9C4DBA91E229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67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A137BB-FFE1-6E20-D27B-90EB904E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9380D-4C8B-46B0-8342-CE54D65EC1B9}" type="datetimeFigureOut">
              <a:rPr lang="nl-BE"/>
              <a:pPr>
                <a:defRPr/>
              </a:pPr>
              <a:t>16/09/2024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9A34BC-77DF-74CE-A2AB-5A2A5CDF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0E1EC6-E758-F760-414E-A58FB71DA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36E97-7216-481C-A920-8F51D9524D4E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032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CE4EBE-8266-81CE-3FDC-C32AE409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495B7-173F-461E-8721-F7C5D6C670BD}" type="datetimeFigureOut">
              <a:rPr lang="nl-BE"/>
              <a:pPr>
                <a:defRPr/>
              </a:pPr>
              <a:t>16/09/2024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694DB5-E4E9-667B-C424-ACBECFC43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43367C-A0CB-9054-2840-D427DE6D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28A90-EAC0-4CBE-A9CE-0C98D824A3A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8888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A82E15-8526-B3ED-7631-066DE30FC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92B2F-CE36-452E-AB07-0CB458F41F86}" type="datetimeFigureOut">
              <a:rPr lang="nl-BE"/>
              <a:pPr>
                <a:defRPr/>
              </a:pPr>
              <a:t>16/09/2024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FF819C-0739-F270-F25D-B4011063C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7589FA-B1AC-6200-EC5C-A603F1ABB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7840F-6A41-4899-9877-39CD2C8A778C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693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9A6A72-2299-62D6-B77E-3EF36A28F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EE7B8-8BCC-4652-BEF2-35B0D57BE1A4}" type="datetimeFigureOut">
              <a:rPr lang="nl-BE"/>
              <a:pPr>
                <a:defRPr/>
              </a:pPr>
              <a:t>16/09/2024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577E35-B0E0-8403-681A-726D84101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86436B-4154-EF81-0BDD-9D1B36B44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DC776-F242-4164-A46C-62DFF87A8294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655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C157B1F1-3412-85B9-6271-941795DAF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696B9-70AB-4FC9-9283-414C5D098D78}" type="datetimeFigureOut">
              <a:rPr lang="nl-BE"/>
              <a:pPr>
                <a:defRPr/>
              </a:pPr>
              <a:t>16/09/2024</a:t>
            </a:fld>
            <a:endParaRPr lang="nl-BE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C1D9599E-F9FA-EA57-6C29-2E82BB47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A134476F-D431-7F42-38CE-182F3E619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F77B0-6D22-4F9F-B0E6-17DDEB162496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225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B35ADD3A-4D37-1DB4-DC22-5465F5555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407C5-AF28-4F99-ADC7-D2892833D9E7}" type="datetimeFigureOut">
              <a:rPr lang="nl-BE"/>
              <a:pPr>
                <a:defRPr/>
              </a:pPr>
              <a:t>16/09/2024</a:t>
            </a:fld>
            <a:endParaRPr lang="nl-BE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38A16A78-63C3-C30E-E1B7-4C0549132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430F3633-7218-C18A-2607-B49A7CB1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F51DE-BBE9-4933-B5CC-9935CBDF3733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908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6D98C1AA-F229-AC84-675E-76F7F129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9EFE4-76E7-4ABF-896F-6C495536BC80}" type="datetimeFigureOut">
              <a:rPr lang="nl-BE"/>
              <a:pPr>
                <a:defRPr/>
              </a:pPr>
              <a:t>16/09/2024</a:t>
            </a:fld>
            <a:endParaRPr lang="nl-BE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9302794F-F835-8BC5-9EC3-982497629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6BFD1589-85F6-4EB4-4342-11F69213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22B2A-1A10-409D-B61A-5C21213BFFAA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597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F08D6965-618F-EA5F-4C0D-40FC4D05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DE154-7FD7-41D3-BC0C-6FB128BC475E}" type="datetimeFigureOut">
              <a:rPr lang="nl-BE"/>
              <a:pPr>
                <a:defRPr/>
              </a:pPr>
              <a:t>16/09/2024</a:t>
            </a:fld>
            <a:endParaRPr lang="nl-BE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CE6D5043-C51C-AE82-F89B-3630C6F98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4DD7A9DD-B0D5-F887-727A-3F920235C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6201F-E9F2-4B03-AA79-1C228181F93C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7599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A47BECCF-E072-6183-6AF2-6878DEB6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E2F4F-84AF-4081-BC3B-69B16C5CFC9B}" type="datetimeFigureOut">
              <a:rPr lang="nl-BE"/>
              <a:pPr>
                <a:defRPr/>
              </a:pPr>
              <a:t>16/09/2024</a:t>
            </a:fld>
            <a:endParaRPr lang="nl-BE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93BDBE26-7B8D-0BD9-3651-2F3588B66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F93C5701-EAC3-0407-093F-1A8BC281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BEC8A-EAEA-4C74-AA79-FAC55BD229EE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115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D43426E1-A5E5-E88A-A02A-BA2262368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48922-26C8-4333-844F-3274B64C77FD}" type="datetimeFigureOut">
              <a:rPr lang="nl-BE"/>
              <a:pPr>
                <a:defRPr/>
              </a:pPr>
              <a:t>16/09/2024</a:t>
            </a:fld>
            <a:endParaRPr lang="nl-BE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DEFD0F95-E837-C4D8-B882-237712E8C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6888C416-117F-C34E-F2B1-3812FBA9E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04DB2-427D-4816-9A5A-B13A7BF59765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8369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CA953632-E00B-C588-9456-22F5B18392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stijl te bewerken</a:t>
            </a:r>
            <a:endParaRPr lang="nl-BE" altLang="nl-BE"/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71D4FCDD-333F-48A6-7969-3BD9CB4120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Klikken om de tekststijl van het model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nl-BE" alt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E64A75-DFDA-7E95-7AF5-8F1001F87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A019B93-36C5-4405-9131-CB0D719F4E52}" type="datetimeFigureOut">
              <a:rPr lang="nl-BE"/>
              <a:pPr>
                <a:defRPr/>
              </a:pPr>
              <a:t>16/09/2024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E99FC0-6662-AAD4-6005-1FEA31FF1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0DA0FB-7C10-864F-8FD7-69E5C89A5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A7154C5-6F89-4801-853B-900C3C66E418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http://www.techniekacademie.be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ean.tournicourt@vives.be" TargetMode="External"/><Relationship Id="rId5" Type="http://schemas.openxmlformats.org/officeDocument/2006/relationships/hyperlink" Target="mailto:nele.heytens@vives.be" TargetMode="External"/><Relationship Id="rId4" Type="http://schemas.openxmlformats.org/officeDocument/2006/relationships/hyperlink" Target="mailto:techniekacademie@vives.b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iekacademie.be/index.php/waar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>
            <a:extLst>
              <a:ext uri="{FF2B5EF4-FFF2-40B4-BE49-F238E27FC236}">
                <a16:creationId xmlns:a16="http://schemas.microsoft.com/office/drawing/2014/main" id="{A16065E2-914E-E9C4-6302-0ABF954CC3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nl-BE" altLang="nl-BE"/>
              <a:t> niet </a:t>
            </a:r>
          </a:p>
        </p:txBody>
      </p:sp>
      <p:sp>
        <p:nvSpPr>
          <p:cNvPr id="2051" name="Ondertitel 2">
            <a:extLst>
              <a:ext uri="{FF2B5EF4-FFF2-40B4-BE49-F238E27FC236}">
                <a16:creationId xmlns:a16="http://schemas.microsoft.com/office/drawing/2014/main" id="{53B2616D-8911-0260-5E8A-7E05AEDB2B4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nl-BE" altLang="nl-BE"/>
          </a:p>
        </p:txBody>
      </p:sp>
      <p:pic>
        <p:nvPicPr>
          <p:cNvPr id="2052" name="Afbeelding 6" descr="Afbeelding met tekst, Lettertype, Graphics, ontwerp&#10;&#10;Automatisch gegenereerde beschrijving">
            <a:extLst>
              <a:ext uri="{FF2B5EF4-FFF2-40B4-BE49-F238E27FC236}">
                <a16:creationId xmlns:a16="http://schemas.microsoft.com/office/drawing/2014/main" id="{968C9789-01A4-B66B-4082-D012595E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04" y="564542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kstvak 10">
            <a:extLst>
              <a:ext uri="{FF2B5EF4-FFF2-40B4-BE49-F238E27FC236}">
                <a16:creationId xmlns:a16="http://schemas.microsoft.com/office/drawing/2014/main" id="{3EADC9BE-C1A3-31B6-6647-85BDD0989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9426" y="3684064"/>
            <a:ext cx="833913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nl-BE" altLang="nl-BE" sz="6000">
                <a:solidFill>
                  <a:srgbClr val="E2041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Techniekacademie </a:t>
            </a:r>
          </a:p>
          <a:p>
            <a:pPr algn="ctr" eaLnBrk="1" hangingPunct="1"/>
            <a:r>
              <a:rPr lang="nl-BE" altLang="nl-BE" sz="6000">
                <a:solidFill>
                  <a:srgbClr val="E2041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&amp;</a:t>
            </a:r>
          </a:p>
          <a:p>
            <a:pPr algn="ctr" eaLnBrk="1" hangingPunct="1"/>
            <a:r>
              <a:rPr lang="nl-BE" altLang="nl-BE" sz="6000">
                <a:solidFill>
                  <a:srgbClr val="E2041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bedrijven</a:t>
            </a:r>
          </a:p>
        </p:txBody>
      </p:sp>
    </p:spTree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Tijdelijke aanduiding voor inhoud 4" descr="Afbeelding met schermopname, tekenfilm&#10;&#10;Automatisch gegenereerde beschrijving">
            <a:extLst>
              <a:ext uri="{FF2B5EF4-FFF2-40B4-BE49-F238E27FC236}">
                <a16:creationId xmlns:a16="http://schemas.microsoft.com/office/drawing/2014/main" id="{7FAA91EC-06DC-E419-8A2A-B285C00FFB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253D952B-769E-EA3D-C636-9E4405872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431853"/>
              </p:ext>
            </p:extLst>
          </p:nvPr>
        </p:nvGraphicFramePr>
        <p:xfrm>
          <a:off x="654341" y="512741"/>
          <a:ext cx="9748008" cy="1763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740">
                  <a:extLst>
                    <a:ext uri="{9D8B030D-6E8A-4147-A177-3AD203B41FA5}">
                      <a16:colId xmlns:a16="http://schemas.microsoft.com/office/drawing/2014/main" val="2078580253"/>
                    </a:ext>
                  </a:extLst>
                </a:gridCol>
                <a:gridCol w="1844990">
                  <a:extLst>
                    <a:ext uri="{9D8B030D-6E8A-4147-A177-3AD203B41FA5}">
                      <a16:colId xmlns:a16="http://schemas.microsoft.com/office/drawing/2014/main" val="2510909581"/>
                    </a:ext>
                  </a:extLst>
                </a:gridCol>
                <a:gridCol w="3323184">
                  <a:extLst>
                    <a:ext uri="{9D8B030D-6E8A-4147-A177-3AD203B41FA5}">
                      <a16:colId xmlns:a16="http://schemas.microsoft.com/office/drawing/2014/main" val="2922256326"/>
                    </a:ext>
                  </a:extLst>
                </a:gridCol>
                <a:gridCol w="2880094">
                  <a:extLst>
                    <a:ext uri="{9D8B030D-6E8A-4147-A177-3AD203B41FA5}">
                      <a16:colId xmlns:a16="http://schemas.microsoft.com/office/drawing/2014/main" val="905724144"/>
                    </a:ext>
                  </a:extLst>
                </a:gridCol>
              </a:tblGrid>
              <a:tr h="574753"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Project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Doelgroep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Wat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Locatie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718310"/>
                  </a:ext>
                </a:extLst>
              </a:tr>
              <a:tr h="783251">
                <a:tc>
                  <a:txBody>
                    <a:bodyPr/>
                    <a:lstStyle/>
                    <a:p>
                      <a:r>
                        <a:rPr lang="nl-BE" sz="1800" b="1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Repair Teens 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12-14 jaar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Workshopreeks (6 x 3 uur) met focus op herstel, onderhoud, circulaire economie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Bij lokale besturen en bedrijven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637262"/>
                  </a:ext>
                </a:extLst>
              </a:tr>
            </a:tbl>
          </a:graphicData>
        </a:graphic>
      </p:graphicFrame>
      <p:sp>
        <p:nvSpPr>
          <p:cNvPr id="3" name="Pijl: gestreept rechts 2">
            <a:extLst>
              <a:ext uri="{FF2B5EF4-FFF2-40B4-BE49-F238E27FC236}">
                <a16:creationId xmlns:a16="http://schemas.microsoft.com/office/drawing/2014/main" id="{625D1AD3-0299-01F3-F820-29DDBB4617D6}"/>
              </a:ext>
            </a:extLst>
          </p:cNvPr>
          <p:cNvSpPr/>
          <p:nvPr/>
        </p:nvSpPr>
        <p:spPr>
          <a:xfrm>
            <a:off x="1418706" y="3550640"/>
            <a:ext cx="897622" cy="813732"/>
          </a:xfrm>
          <a:prstGeom prst="stripedRightArrow">
            <a:avLst/>
          </a:prstGeom>
          <a:solidFill>
            <a:srgbClr val="E204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aphicFrame>
        <p:nvGraphicFramePr>
          <p:cNvPr id="4" name="Tabel 7">
            <a:extLst>
              <a:ext uri="{FF2B5EF4-FFF2-40B4-BE49-F238E27FC236}">
                <a16:creationId xmlns:a16="http://schemas.microsoft.com/office/drawing/2014/main" id="{A5C30809-F402-41FE-294D-1EDAA19BC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866165"/>
              </p:ext>
            </p:extLst>
          </p:nvPr>
        </p:nvGraphicFramePr>
        <p:xfrm>
          <a:off x="2464370" y="2951666"/>
          <a:ext cx="6947483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7483">
                  <a:extLst>
                    <a:ext uri="{9D8B030D-6E8A-4147-A177-3AD203B41FA5}">
                      <a16:colId xmlns:a16="http://schemas.microsoft.com/office/drawing/2014/main" val="1824415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b="1" i="1" dirty="0">
                          <a:solidFill>
                            <a:schemeClr val="tx1"/>
                          </a:solidFill>
                          <a:latin typeface="Poppins"/>
                          <a:cs typeface="Poppins"/>
                        </a:rPr>
                        <a:t>Samenwerkingsmogelijkheden:</a:t>
                      </a:r>
                    </a:p>
                    <a:p>
                      <a:pPr algn="ctr"/>
                      <a:endParaRPr lang="nl-BE" b="0" i="1" dirty="0">
                        <a:solidFill>
                          <a:schemeClr val="tx1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nl-BE" b="0" i="1" dirty="0">
                          <a:solidFill>
                            <a:schemeClr val="tx1"/>
                          </a:solidFill>
                          <a:latin typeface="Poppins"/>
                          <a:cs typeface="Poppins"/>
                        </a:rPr>
                        <a:t>in uw bedrijf, voor kinderen van personeel &amp;/of externen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nl-BE" b="0" i="1" dirty="0">
                          <a:solidFill>
                            <a:schemeClr val="tx1"/>
                          </a:solidFill>
                          <a:latin typeface="Poppins"/>
                          <a:cs typeface="Poppins"/>
                        </a:rPr>
                        <a:t>Reeks (6 x 3 uur) of kamp 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1037"/>
                  </a:ext>
                </a:extLst>
              </a:tr>
            </a:tbl>
          </a:graphicData>
        </a:graphic>
      </p:graphicFrame>
      <p:pic>
        <p:nvPicPr>
          <p:cNvPr id="10" name="Afbeelding 9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75E4AE9C-8057-AC8B-13BB-647B87BAA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235" y="2466147"/>
            <a:ext cx="2180988" cy="12058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Graphics, Lettertype, ontwerp&#10;&#10;Automatisch gegenereerde beschrijving">
            <a:extLst>
              <a:ext uri="{FF2B5EF4-FFF2-40B4-BE49-F238E27FC236}">
                <a16:creationId xmlns:a16="http://schemas.microsoft.com/office/drawing/2014/main" id="{FE4DB37D-D182-5C2E-213A-FD1F73862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7DFCC4C-F146-DBFC-4ACB-7E68CDE61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343" y="1376039"/>
            <a:ext cx="2909657" cy="387954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03551DA-8346-C06B-C64C-7CF87AB3C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581" y="1593616"/>
            <a:ext cx="4379650" cy="328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2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ijdelijke aanduiding voor inhoud 4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C3C0FB47-E91E-DA1C-4B4C-4D995BDC32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82" y="-120073"/>
            <a:ext cx="12192000" cy="6858000"/>
          </a:xfrm>
        </p:spPr>
      </p:pic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1B7C9589-C10B-3231-72BD-C28854D4EC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542701"/>
              </p:ext>
            </p:extLst>
          </p:nvPr>
        </p:nvGraphicFramePr>
        <p:xfrm>
          <a:off x="679509" y="420462"/>
          <a:ext cx="10967546" cy="1804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2388">
                  <a:extLst>
                    <a:ext uri="{9D8B030D-6E8A-4147-A177-3AD203B41FA5}">
                      <a16:colId xmlns:a16="http://schemas.microsoft.com/office/drawing/2014/main" val="2078580253"/>
                    </a:ext>
                  </a:extLst>
                </a:gridCol>
                <a:gridCol w="2075810">
                  <a:extLst>
                    <a:ext uri="{9D8B030D-6E8A-4147-A177-3AD203B41FA5}">
                      <a16:colId xmlns:a16="http://schemas.microsoft.com/office/drawing/2014/main" val="2510909581"/>
                    </a:ext>
                  </a:extLst>
                </a:gridCol>
                <a:gridCol w="4596366">
                  <a:extLst>
                    <a:ext uri="{9D8B030D-6E8A-4147-A177-3AD203B41FA5}">
                      <a16:colId xmlns:a16="http://schemas.microsoft.com/office/drawing/2014/main" val="2922256326"/>
                    </a:ext>
                  </a:extLst>
                </a:gridCol>
                <a:gridCol w="2382982">
                  <a:extLst>
                    <a:ext uri="{9D8B030D-6E8A-4147-A177-3AD203B41FA5}">
                      <a16:colId xmlns:a16="http://schemas.microsoft.com/office/drawing/2014/main" val="905724144"/>
                    </a:ext>
                  </a:extLst>
                </a:gridCol>
              </a:tblGrid>
              <a:tr h="315954"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Project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Voor wie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Wat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Locatie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718310"/>
                  </a:ext>
                </a:extLst>
              </a:tr>
              <a:tr h="1439206">
                <a:tc>
                  <a:txBody>
                    <a:bodyPr/>
                    <a:lstStyle/>
                    <a:p>
                      <a:r>
                        <a:rPr lang="nl-BE" sz="1800" b="1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Youth in STEM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16 - 25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Workshop:</a:t>
                      </a:r>
                    </a:p>
                    <a:p>
                      <a:endParaRPr lang="nl-BE" sz="18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r>
                        <a:rPr lang="nl-BE" sz="18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rondleiding + workshop in het bedrijf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Bedrijven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038959"/>
                  </a:ext>
                </a:extLst>
              </a:tr>
            </a:tbl>
          </a:graphicData>
        </a:graphic>
      </p:graphicFrame>
      <p:sp>
        <p:nvSpPr>
          <p:cNvPr id="3" name="Pijl: gestreept rechts 2">
            <a:extLst>
              <a:ext uri="{FF2B5EF4-FFF2-40B4-BE49-F238E27FC236}">
                <a16:creationId xmlns:a16="http://schemas.microsoft.com/office/drawing/2014/main" id="{46D9BB6F-2BC1-39CF-8656-BFFA52F20DA2}"/>
              </a:ext>
            </a:extLst>
          </p:cNvPr>
          <p:cNvSpPr/>
          <p:nvPr/>
        </p:nvSpPr>
        <p:spPr>
          <a:xfrm>
            <a:off x="1564336" y="3653369"/>
            <a:ext cx="897622" cy="813732"/>
          </a:xfrm>
          <a:prstGeom prst="stripedRightArrow">
            <a:avLst/>
          </a:prstGeom>
          <a:solidFill>
            <a:srgbClr val="E204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aphicFrame>
        <p:nvGraphicFramePr>
          <p:cNvPr id="4" name="Tabel 7">
            <a:extLst>
              <a:ext uri="{FF2B5EF4-FFF2-40B4-BE49-F238E27FC236}">
                <a16:creationId xmlns:a16="http://schemas.microsoft.com/office/drawing/2014/main" id="{D7B76CB4-7F08-E05E-3B24-B1F8EDBFF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650342"/>
              </p:ext>
            </p:extLst>
          </p:nvPr>
        </p:nvGraphicFramePr>
        <p:xfrm>
          <a:off x="2878133" y="2931296"/>
          <a:ext cx="624739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7394">
                  <a:extLst>
                    <a:ext uri="{9D8B030D-6E8A-4147-A177-3AD203B41FA5}">
                      <a16:colId xmlns:a16="http://schemas.microsoft.com/office/drawing/2014/main" val="1824415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b="1" i="1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Samenwerkingsmogelijkheden:</a:t>
                      </a:r>
                    </a:p>
                    <a:p>
                      <a:pPr algn="ctr"/>
                      <a:endParaRPr lang="nl-BE" b="0" i="1">
                        <a:solidFill>
                          <a:schemeClr val="tx1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nl-BE" b="0" i="1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Youth in STEM in uw bedrijf.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nl-BE" b="0" i="1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+/- 3 uur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nl-BE" b="0" i="1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max 16 deelnemers + begeleider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nl-BE" b="0" i="1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Techniekacademie ondersteunt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nl-BE" b="0" i="1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bij de voorbereiding en uitvoering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nl-BE" b="0" i="1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1037"/>
                  </a:ext>
                </a:extLst>
              </a:tr>
            </a:tbl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F0396B07-022B-88A9-8268-28A1CADD0AAA}"/>
              </a:ext>
            </a:extLst>
          </p:cNvPr>
          <p:cNvSpPr txBox="1"/>
          <p:nvPr/>
        </p:nvSpPr>
        <p:spPr>
          <a:xfrm>
            <a:off x="2949154" y="5368508"/>
            <a:ext cx="239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>
                <a:highlight>
                  <a:srgbClr val="FFFF00"/>
                </a:highlight>
              </a:rPr>
              <a:t>www.youthinstem.be</a:t>
            </a:r>
          </a:p>
        </p:txBody>
      </p:sp>
      <p:pic>
        <p:nvPicPr>
          <p:cNvPr id="7" name="Graphic 6" descr="Internet met effen opvulling">
            <a:extLst>
              <a:ext uri="{FF2B5EF4-FFF2-40B4-BE49-F238E27FC236}">
                <a16:creationId xmlns:a16="http://schemas.microsoft.com/office/drawing/2014/main" id="{881BCFEC-09A9-E369-9DD1-74BDE8342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6407" y="5067852"/>
            <a:ext cx="914400" cy="914400"/>
          </a:xfrm>
          <a:prstGeom prst="rect">
            <a:avLst/>
          </a:prstGeom>
        </p:spPr>
      </p:pic>
      <p:pic>
        <p:nvPicPr>
          <p:cNvPr id="8" name="Afbeelding 7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46E6088C-FF6D-7057-7029-B91D98ED2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947" y="2720367"/>
            <a:ext cx="2322108" cy="11771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EF517137-3643-6EB3-367D-62EA4F9D7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BDBD7C8-8AB0-E4D7-E790-1B7917AC0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379"/>
          <a:stretch/>
        </p:blipFill>
        <p:spPr>
          <a:xfrm>
            <a:off x="7942904" y="329340"/>
            <a:ext cx="2575596" cy="40120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B9025B4-BFCA-9AA1-0D18-A8EB90A02F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39"/>
          <a:stretch/>
        </p:blipFill>
        <p:spPr>
          <a:xfrm>
            <a:off x="133165" y="1001305"/>
            <a:ext cx="2901192" cy="432528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AF325D8-B995-08BE-3B8B-F15686A7B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6843" y="3289502"/>
            <a:ext cx="4594355" cy="344761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EA1B54A-CE69-1E31-DD8B-DC20367802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073" r="15272" b="14618"/>
          <a:stretch/>
        </p:blipFill>
        <p:spPr>
          <a:xfrm>
            <a:off x="3156843" y="71888"/>
            <a:ext cx="4594356" cy="314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92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Tijdelijke aanduiding voor inhoud 4" descr="Afbeelding met Graphics, tekst, Lettertype, ontwerp">
            <a:extLst>
              <a:ext uri="{FF2B5EF4-FFF2-40B4-BE49-F238E27FC236}">
                <a16:creationId xmlns:a16="http://schemas.microsoft.com/office/drawing/2014/main" id="{4D24ED9E-0112-4229-38EE-12E669D1CD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3214"/>
            <a:ext cx="12192000" cy="6858000"/>
          </a:xfrm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DA3E3AEF-BE04-2EC2-51CE-A7BCD9471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129264"/>
              </p:ext>
            </p:extLst>
          </p:nvPr>
        </p:nvGraphicFramePr>
        <p:xfrm>
          <a:off x="679509" y="178470"/>
          <a:ext cx="8791662" cy="2107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473">
                  <a:extLst>
                    <a:ext uri="{9D8B030D-6E8A-4147-A177-3AD203B41FA5}">
                      <a16:colId xmlns:a16="http://schemas.microsoft.com/office/drawing/2014/main" val="2078580253"/>
                    </a:ext>
                  </a:extLst>
                </a:gridCol>
                <a:gridCol w="3297382">
                  <a:extLst>
                    <a:ext uri="{9D8B030D-6E8A-4147-A177-3AD203B41FA5}">
                      <a16:colId xmlns:a16="http://schemas.microsoft.com/office/drawing/2014/main" val="2510909581"/>
                    </a:ext>
                  </a:extLst>
                </a:gridCol>
                <a:gridCol w="1801091">
                  <a:extLst>
                    <a:ext uri="{9D8B030D-6E8A-4147-A177-3AD203B41FA5}">
                      <a16:colId xmlns:a16="http://schemas.microsoft.com/office/drawing/2014/main" val="2922256326"/>
                    </a:ext>
                  </a:extLst>
                </a:gridCol>
                <a:gridCol w="1481716">
                  <a:extLst>
                    <a:ext uri="{9D8B030D-6E8A-4147-A177-3AD203B41FA5}">
                      <a16:colId xmlns:a16="http://schemas.microsoft.com/office/drawing/2014/main" val="905724144"/>
                    </a:ext>
                  </a:extLst>
                </a:gridCol>
              </a:tblGrid>
              <a:tr h="370050"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Project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Voor wie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Wat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Locatie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718310"/>
                  </a:ext>
                </a:extLst>
              </a:tr>
              <a:tr h="912453">
                <a:tc>
                  <a:txBody>
                    <a:bodyPr/>
                    <a:lstStyle/>
                    <a:p>
                      <a:r>
                        <a:rPr lang="nl-BE" sz="1800" b="1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STEM -kampen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5 - 14, in leeftijdsgroepen: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</a:t>
                      </a:r>
                      <a:r>
                        <a:rPr lang="nl-BE" sz="1800" baseline="300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</a:t>
                      </a: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en 3</a:t>
                      </a:r>
                      <a:r>
                        <a:rPr lang="nl-BE" sz="1800" baseline="300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</a:t>
                      </a: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kleuter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</a:t>
                      </a:r>
                      <a:r>
                        <a:rPr lang="nl-BE" sz="1800" baseline="300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</a:t>
                      </a: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graad lager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</a:t>
                      </a:r>
                      <a:r>
                        <a:rPr lang="nl-BE" sz="1800" baseline="300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</a:t>
                      </a: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graad lager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</a:t>
                      </a:r>
                      <a:r>
                        <a:rPr lang="nl-BE" sz="1800" baseline="300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</a:t>
                      </a: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graad lager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</a:t>
                      </a:r>
                      <a:r>
                        <a:rPr lang="nl-BE" sz="1800" baseline="300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</a:t>
                      </a: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graad secundair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STEM-activiteiten + 1 dagdeel sport per dag, gedurende 1 week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Diverse locaties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69345"/>
                  </a:ext>
                </a:extLst>
              </a:tr>
            </a:tbl>
          </a:graphicData>
        </a:graphic>
      </p:graphicFrame>
      <p:sp>
        <p:nvSpPr>
          <p:cNvPr id="6" name="Pijl: gestreept rechts 5">
            <a:extLst>
              <a:ext uri="{FF2B5EF4-FFF2-40B4-BE49-F238E27FC236}">
                <a16:creationId xmlns:a16="http://schemas.microsoft.com/office/drawing/2014/main" id="{810A7D13-1EE2-FC90-3BAF-D3B0F69E2363}"/>
              </a:ext>
            </a:extLst>
          </p:cNvPr>
          <p:cNvSpPr/>
          <p:nvPr/>
        </p:nvSpPr>
        <p:spPr>
          <a:xfrm>
            <a:off x="1744148" y="3910670"/>
            <a:ext cx="897622" cy="813732"/>
          </a:xfrm>
          <a:prstGeom prst="stripedRightArrow">
            <a:avLst/>
          </a:prstGeom>
          <a:solidFill>
            <a:srgbClr val="E204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8107580C-D7B9-4E0A-EBBF-CD96D2338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230448"/>
              </p:ext>
            </p:extLst>
          </p:nvPr>
        </p:nvGraphicFramePr>
        <p:xfrm>
          <a:off x="2746675" y="3311696"/>
          <a:ext cx="6264712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4712">
                  <a:extLst>
                    <a:ext uri="{9D8B030D-6E8A-4147-A177-3AD203B41FA5}">
                      <a16:colId xmlns:a16="http://schemas.microsoft.com/office/drawing/2014/main" val="182441563"/>
                    </a:ext>
                  </a:extLst>
                </a:gridCol>
              </a:tblGrid>
              <a:tr h="362031">
                <a:tc>
                  <a:txBody>
                    <a:bodyPr/>
                    <a:lstStyle/>
                    <a:p>
                      <a:pPr algn="ctr"/>
                      <a:r>
                        <a:rPr lang="nl-BE" b="1" i="1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Samenwerkingsmogelijkheden: </a:t>
                      </a:r>
                    </a:p>
                    <a:p>
                      <a:pPr algn="ctr"/>
                      <a:endParaRPr lang="nl-BE" b="0" i="1">
                        <a:solidFill>
                          <a:schemeClr val="tx1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algn="ctr"/>
                      <a:r>
                        <a:rPr lang="nl-BE" b="0" i="1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STEM-kamp in uw bedrijf, voor kinderen van personeel &amp;/of kinderen uit de buurt</a:t>
                      </a:r>
                    </a:p>
                    <a:p>
                      <a:pPr algn="ctr"/>
                      <a:r>
                        <a:rPr lang="nl-BE" b="0" i="1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 groepen van 12 kinderen per leeftijdsgroep en per coach</a:t>
                      </a:r>
                    </a:p>
                    <a:p>
                      <a:endParaRPr lang="nl-BE" b="0" i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1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5162826"/>
      </p:ext>
    </p:extLst>
  </p:cSld>
  <p:clrMapOvr>
    <a:masterClrMapping/>
  </p:clrMapOvr>
  <p:transition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0C6904F1-095E-E136-59C5-B6937B689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D38DF99-DD08-BB09-722C-6CB95925D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143" y="46693"/>
            <a:ext cx="3216615" cy="42888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75B25C5-6BDF-C46B-AC02-971B161F3F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85" b="34434"/>
          <a:stretch/>
        </p:blipFill>
        <p:spPr>
          <a:xfrm>
            <a:off x="4604167" y="3619610"/>
            <a:ext cx="7087723" cy="23551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FB845F1-7E52-9285-44B8-73E7E3014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167" y="98979"/>
            <a:ext cx="4552992" cy="341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58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Tijdelijke aanduiding voor inhoud 4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D627C32D-AFD7-2A8B-951D-64C90E7902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CFC894F9-41BB-3F38-D3B2-49D2AD240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967445"/>
              </p:ext>
            </p:extLst>
          </p:nvPr>
        </p:nvGraphicFramePr>
        <p:xfrm>
          <a:off x="480160" y="972271"/>
          <a:ext cx="10463573" cy="3155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1695">
                  <a:extLst>
                    <a:ext uri="{9D8B030D-6E8A-4147-A177-3AD203B41FA5}">
                      <a16:colId xmlns:a16="http://schemas.microsoft.com/office/drawing/2014/main" val="2078580253"/>
                    </a:ext>
                  </a:extLst>
                </a:gridCol>
                <a:gridCol w="3299551">
                  <a:extLst>
                    <a:ext uri="{9D8B030D-6E8A-4147-A177-3AD203B41FA5}">
                      <a16:colId xmlns:a16="http://schemas.microsoft.com/office/drawing/2014/main" val="2510909581"/>
                    </a:ext>
                  </a:extLst>
                </a:gridCol>
                <a:gridCol w="2405848">
                  <a:extLst>
                    <a:ext uri="{9D8B030D-6E8A-4147-A177-3AD203B41FA5}">
                      <a16:colId xmlns:a16="http://schemas.microsoft.com/office/drawing/2014/main" val="2922256326"/>
                    </a:ext>
                  </a:extLst>
                </a:gridCol>
                <a:gridCol w="2616479">
                  <a:extLst>
                    <a:ext uri="{9D8B030D-6E8A-4147-A177-3AD203B41FA5}">
                      <a16:colId xmlns:a16="http://schemas.microsoft.com/office/drawing/2014/main" val="905724144"/>
                    </a:ext>
                  </a:extLst>
                </a:gridCol>
              </a:tblGrid>
              <a:tr h="595112"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Project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Voor wie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Wat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Locatie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718310"/>
                  </a:ext>
                </a:extLst>
              </a:tr>
              <a:tr h="595112">
                <a:tc>
                  <a:txBody>
                    <a:bodyPr/>
                    <a:lstStyle/>
                    <a:p>
                      <a:r>
                        <a:rPr lang="nl-BE" sz="1800" b="1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Evenementen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Op maat:</a:t>
                      </a:r>
                    </a:p>
                    <a:p>
                      <a:endParaRPr lang="nl-BE" sz="18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Teambuilding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Personeelsevent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Event in het bedrijf voor internen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Event in het bedrijf  voor externen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…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Aanbod op maat (inhoud, duur)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West- en Oost-Vlaanderen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24205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, zoogdier&#10;&#10;Automatisch gegenereerde beschrijving">
            <a:extLst>
              <a:ext uri="{FF2B5EF4-FFF2-40B4-BE49-F238E27FC236}">
                <a16:creationId xmlns:a16="http://schemas.microsoft.com/office/drawing/2014/main" id="{3E761DEE-DECF-091D-A2BD-C144A05F6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Kan een afbeelding zijn van 9 mensen, studerende mensen, tafel, schaken en de tekst 'P TOP'">
            <a:extLst>
              <a:ext uri="{FF2B5EF4-FFF2-40B4-BE49-F238E27FC236}">
                <a16:creationId xmlns:a16="http://schemas.microsoft.com/office/drawing/2014/main" id="{B22D6B01-D6F1-E943-06A0-B723A845A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733" y="373726"/>
            <a:ext cx="3731723" cy="422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D5C92A3-75DE-F77F-6F0D-7CC7223AD3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95" b="21223"/>
          <a:stretch/>
        </p:blipFill>
        <p:spPr>
          <a:xfrm>
            <a:off x="4785571" y="1362190"/>
            <a:ext cx="3650162" cy="4133619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EBAF48B5-3575-21F5-5043-66C9AF73C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61" y="573133"/>
            <a:ext cx="4660710" cy="349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405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Tijdelijke aanduiding voor inhoud 4" descr="Afbeelding met schermopname, tekenfilm&#10;&#10;Automatisch gegenereerde beschrijving">
            <a:extLst>
              <a:ext uri="{FF2B5EF4-FFF2-40B4-BE49-F238E27FC236}">
                <a16:creationId xmlns:a16="http://schemas.microsoft.com/office/drawing/2014/main" id="{7FAA91EC-06DC-E419-8A2A-B285C00FFB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1188"/>
            <a:ext cx="12192000" cy="6858000"/>
          </a:xfr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3F3D918-E88B-7CA3-FA2D-4A01AA983EC6}"/>
              </a:ext>
            </a:extLst>
          </p:cNvPr>
          <p:cNvSpPr txBox="1"/>
          <p:nvPr/>
        </p:nvSpPr>
        <p:spPr>
          <a:xfrm>
            <a:off x="1174460" y="516470"/>
            <a:ext cx="8741328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3600" b="1">
                <a:solidFill>
                  <a:srgbClr val="FF0000"/>
                </a:solidFill>
                <a:latin typeface="Berlin Sans FB"/>
              </a:rPr>
              <a:t>Uw bedrijf als partner</a:t>
            </a:r>
          </a:p>
          <a:p>
            <a:endParaRPr lang="nl-BE" sz="3600" b="1">
              <a:solidFill>
                <a:srgbClr val="FF0000"/>
              </a:solidFill>
              <a:latin typeface="Berlin Sans FB" panose="020E0602020502020306" pitchFamily="34" charset="0"/>
            </a:endParaRPr>
          </a:p>
          <a:p>
            <a:endParaRPr lang="nl-BE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nl-BE">
                <a:latin typeface="Poppins"/>
                <a:cs typeface="Poppins"/>
              </a:rPr>
              <a:t>Formule ‘Goud’: € 1500 per jaar – fiscaal attest via factuur</a:t>
            </a:r>
          </a:p>
          <a:p>
            <a:endParaRPr lang="nl-BE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nl-BE">
                <a:latin typeface="Poppins"/>
                <a:cs typeface="Poppins"/>
              </a:rPr>
              <a:t>Formule ‘Zilver’: € 250 per jaar  - fiscaal attest via factuur</a:t>
            </a:r>
          </a:p>
          <a:p>
            <a:endParaRPr lang="nl-BE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nl-BE">
                <a:latin typeface="Poppins"/>
                <a:cs typeface="Poppins"/>
              </a:rPr>
              <a:t>Formule ‘Brons’: </a:t>
            </a:r>
            <a:r>
              <a:rPr lang="nl-BE" i="1">
                <a:latin typeface="Poppins"/>
                <a:cs typeface="Poppins"/>
              </a:rPr>
              <a:t>in natura </a:t>
            </a:r>
            <a:r>
              <a:rPr lang="nl-BE">
                <a:latin typeface="Poppins"/>
                <a:cs typeface="Poppins"/>
              </a:rPr>
              <a:t>via bedrijfsbezoek</a:t>
            </a:r>
            <a:endParaRPr lang="nl-BE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nl-BE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nl-BE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nl-BE">
                <a:latin typeface="Poppins"/>
                <a:cs typeface="Poppins"/>
              </a:rPr>
              <a:t>+ Formules op maat </a:t>
            </a:r>
          </a:p>
          <a:p>
            <a:endParaRPr lang="nl-BE">
              <a:latin typeface="Poppins"/>
              <a:cs typeface="Poppins"/>
            </a:endParaRPr>
          </a:p>
          <a:p>
            <a:r>
              <a:rPr lang="nl-BE" b="1" i="1">
                <a:latin typeface="Poppins"/>
                <a:cs typeface="Poppins"/>
              </a:rPr>
              <a:t>Voor meer info: zie bijlage</a:t>
            </a:r>
            <a:endParaRPr lang="nl-BE">
              <a:latin typeface="Poppins"/>
              <a:cs typeface="Poppins"/>
            </a:endParaRPr>
          </a:p>
          <a:p>
            <a:endParaRPr lang="nl-BE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00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Tijdelijke aanduiding voor inhoud 4" descr="Afbeelding met Graphics, tekst, Lettertype, ontwerp&#10;&#10;Automatisch gegenereerde beschrijving">
            <a:extLst>
              <a:ext uri="{FF2B5EF4-FFF2-40B4-BE49-F238E27FC236}">
                <a16:creationId xmlns:a16="http://schemas.microsoft.com/office/drawing/2014/main" id="{D1E11B37-628F-BBF8-B16A-EC1C894395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8850" y="1825625"/>
            <a:ext cx="7734300" cy="4351338"/>
          </a:xfrm>
        </p:spPr>
      </p:pic>
      <p:pic>
        <p:nvPicPr>
          <p:cNvPr id="3076" name="Afbeelding 6" descr="Afbeelding met tekst, Graphics, Lettertype, ontwerp&#10;&#10;Automatisch gegenereerde beschrijving">
            <a:extLst>
              <a:ext uri="{FF2B5EF4-FFF2-40B4-BE49-F238E27FC236}">
                <a16:creationId xmlns:a16="http://schemas.microsoft.com/office/drawing/2014/main" id="{A4C9E13F-7910-CA97-FCAC-4C34E8AF7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07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5B72235-3765-F6BD-8BC2-6FDB0A08E2C9}"/>
              </a:ext>
            </a:extLst>
          </p:cNvPr>
          <p:cNvSpPr txBox="1"/>
          <p:nvPr/>
        </p:nvSpPr>
        <p:spPr>
          <a:xfrm>
            <a:off x="3450672" y="186079"/>
            <a:ext cx="77343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Contact </a:t>
            </a:r>
          </a:p>
          <a:p>
            <a:endParaRPr lang="nl-BE" sz="3600" b="1" dirty="0">
              <a:solidFill>
                <a:srgbClr val="FF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nl-BE" dirty="0">
                <a:latin typeface="Poppins" panose="00000500000000000000" pitchFamily="2" charset="0"/>
                <a:cs typeface="Poppins" panose="00000500000000000000" pitchFamily="2" charset="0"/>
              </a:rPr>
              <a:t>Doorniksesteenweg 145 – 8500 Kortrijk</a:t>
            </a:r>
          </a:p>
          <a:p>
            <a:r>
              <a:rPr lang="nl-BE" dirty="0">
                <a:latin typeface="Poppins" panose="00000500000000000000" pitchFamily="2" charset="0"/>
                <a:cs typeface="Poppins" panose="00000500000000000000" pitchFamily="2" charset="0"/>
              </a:rPr>
              <a:t>Algemeen: </a:t>
            </a:r>
            <a:r>
              <a:rPr lang="nl-BE" dirty="0"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techniekacademie@vives.be</a:t>
            </a:r>
            <a:r>
              <a:rPr lang="nl-BE" dirty="0">
                <a:latin typeface="Poppins" panose="00000500000000000000" pitchFamily="2" charset="0"/>
                <a:cs typeface="Poppins" panose="00000500000000000000" pitchFamily="2" charset="0"/>
              </a:rPr>
              <a:t> – 056 28 06 13</a:t>
            </a:r>
          </a:p>
          <a:p>
            <a:endParaRPr lang="nl-BE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nl-BE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nl-BE">
                <a:latin typeface="Poppins" panose="00000500000000000000" pitchFamily="2" charset="0"/>
                <a:cs typeface="Poppins" panose="00000500000000000000" pitchFamily="2" charset="0"/>
              </a:rPr>
              <a:t>Bedrijfsevents </a:t>
            </a:r>
            <a:r>
              <a:rPr lang="nl-BE" dirty="0">
                <a:latin typeface="Poppins" panose="00000500000000000000" pitchFamily="2" charset="0"/>
                <a:cs typeface="Poppins" panose="00000500000000000000" pitchFamily="2" charset="0"/>
              </a:rPr>
              <a:t>– kampen – workshopreeksen – specifieke vragen m.b.t. aanbod op maat: Nele Heytens – </a:t>
            </a:r>
            <a:r>
              <a:rPr lang="nl-BE" dirty="0">
                <a:latin typeface="Poppins" panose="00000500000000000000" pitchFamily="2" charset="0"/>
                <a:cs typeface="Poppins" panose="00000500000000000000" pitchFamily="2" charset="0"/>
                <a:hlinkClick r:id="rId5"/>
              </a:rPr>
              <a:t>nele.heytens@vives.be</a:t>
            </a:r>
            <a:r>
              <a:rPr lang="nl-BE" dirty="0">
                <a:latin typeface="Poppins" panose="00000500000000000000" pitchFamily="2" charset="0"/>
                <a:cs typeface="Poppins" panose="00000500000000000000" pitchFamily="2" charset="0"/>
              </a:rPr>
              <a:t> – 056 27 05 68</a:t>
            </a:r>
          </a:p>
          <a:p>
            <a:endParaRPr lang="nl-BE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nl-BE" dirty="0">
                <a:latin typeface="Poppins" panose="00000500000000000000" pitchFamily="2" charset="0"/>
                <a:cs typeface="Poppins" panose="00000500000000000000" pitchFamily="2" charset="0"/>
              </a:rPr>
              <a:t>Bedrijfsbezoeken Tiener Techniekacademie: Jean Tournicourt – </a:t>
            </a:r>
            <a:r>
              <a:rPr lang="nl-BE" dirty="0">
                <a:latin typeface="Poppins" panose="00000500000000000000" pitchFamily="2" charset="0"/>
                <a:cs typeface="Poppins" panose="00000500000000000000" pitchFamily="2" charset="0"/>
                <a:hlinkClick r:id="rId6"/>
              </a:rPr>
              <a:t>jean.tournicourt@vives.be</a:t>
            </a:r>
            <a:r>
              <a:rPr lang="nl-BE" dirty="0">
                <a:latin typeface="Poppins" panose="00000500000000000000" pitchFamily="2" charset="0"/>
                <a:cs typeface="Poppins" panose="00000500000000000000" pitchFamily="2" charset="0"/>
              </a:rPr>
              <a:t> – 056 28 06 12</a:t>
            </a:r>
          </a:p>
          <a:p>
            <a:endParaRPr lang="nl-BE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nl-BE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nl-BE" dirty="0">
                <a:latin typeface="Poppins" panose="00000500000000000000" pitchFamily="2" charset="0"/>
                <a:cs typeface="Poppins" panose="00000500000000000000" pitchFamily="2" charset="0"/>
                <a:hlinkClick r:id="rId7"/>
              </a:rPr>
              <a:t>www.techniekacademie.be</a:t>
            </a:r>
            <a:r>
              <a:rPr lang="nl-BE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3465104"/>
      </p:ext>
    </p:extLst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ijdelijke aanduiding voor inhoud 2">
            <a:extLst>
              <a:ext uri="{FF2B5EF4-FFF2-40B4-BE49-F238E27FC236}">
                <a16:creationId xmlns:a16="http://schemas.microsoft.com/office/drawing/2014/main" id="{121E1703-4A14-C27D-99EE-3DD655903B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8547853"/>
              </p:ext>
            </p:extLst>
          </p:nvPr>
        </p:nvGraphicFramePr>
        <p:xfrm>
          <a:off x="5086905" y="630315"/>
          <a:ext cx="6770288" cy="5174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Afbeelding 5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80B6B67E-6FB2-1C09-A82A-3FC82DC3A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882" y="2557768"/>
            <a:ext cx="4742678" cy="2185682"/>
          </a:xfrm>
          <a:prstGeom prst="rect">
            <a:avLst/>
          </a:prstGeom>
        </p:spPr>
      </p:pic>
      <p:pic>
        <p:nvPicPr>
          <p:cNvPr id="11" name="Afbeelding 10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89B502B1-0E50-5C02-3578-D4A79D22D2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96" y="1109471"/>
            <a:ext cx="2381250" cy="85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68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Tijdelijke aanduiding voor inhoud 4" descr="Afbeelding met Graphics, tekst, Lettertype, ontwerp&#10;&#10;Automatisch gegenereerde beschrijving">
            <a:extLst>
              <a:ext uri="{FF2B5EF4-FFF2-40B4-BE49-F238E27FC236}">
                <a16:creationId xmlns:a16="http://schemas.microsoft.com/office/drawing/2014/main" id="{D1E11B37-628F-BBF8-B16A-EC1C894395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8850" y="1825625"/>
            <a:ext cx="7734300" cy="4351338"/>
          </a:xfrm>
        </p:spPr>
      </p:pic>
      <p:pic>
        <p:nvPicPr>
          <p:cNvPr id="3076" name="Afbeelding 6" descr="Afbeelding met tekst, Graphics, Lettertype, ontwerp&#10;&#10;Automatisch gegenereerde beschrijving">
            <a:extLst>
              <a:ext uri="{FF2B5EF4-FFF2-40B4-BE49-F238E27FC236}">
                <a16:creationId xmlns:a16="http://schemas.microsoft.com/office/drawing/2014/main" id="{A4C9E13F-7910-CA97-FCAC-4C34E8AF7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5B72235-3765-F6BD-8BC2-6FDB0A08E2C9}"/>
              </a:ext>
            </a:extLst>
          </p:cNvPr>
          <p:cNvSpPr txBox="1"/>
          <p:nvPr/>
        </p:nvSpPr>
        <p:spPr>
          <a:xfrm>
            <a:off x="3249478" y="1323638"/>
            <a:ext cx="81414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Techniekacademie </a:t>
            </a:r>
          </a:p>
          <a:p>
            <a:endParaRPr lang="nl-BE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nl-NL" sz="2400" b="1">
              <a:latin typeface="Poppins" panose="00000500000000000000" pitchFamily="2" charset="0"/>
              <a:ea typeface="Segoe UI"/>
              <a:cs typeface="Poppins" panose="00000500000000000000" pitchFamily="2" charset="0"/>
            </a:endParaRPr>
          </a:p>
          <a:p>
            <a:endParaRPr lang="nl-NL" sz="2400" b="1">
              <a:latin typeface="Poppins" panose="00000500000000000000" pitchFamily="2" charset="0"/>
              <a:ea typeface="Segoe UI"/>
              <a:cs typeface="Poppins" panose="00000500000000000000" pitchFamily="2" charset="0"/>
            </a:endParaRPr>
          </a:p>
          <a:p>
            <a:r>
              <a:rPr lang="nl-NL" sz="2400" b="1">
                <a:latin typeface="Poppins" panose="00000500000000000000" pitchFamily="2" charset="0"/>
                <a:ea typeface="Segoe UI"/>
                <a:cs typeface="Poppins" panose="00000500000000000000" pitchFamily="2" charset="0"/>
              </a:rPr>
              <a:t>Doelstelling: ​</a:t>
            </a:r>
          </a:p>
          <a:p>
            <a:endParaRPr lang="nl-NL" sz="2400" b="1">
              <a:latin typeface="Poppins" panose="00000500000000000000" pitchFamily="2" charset="0"/>
              <a:ea typeface="Segoe UI"/>
              <a:cs typeface="Poppins" panose="00000500000000000000" pitchFamily="2" charset="0"/>
            </a:endParaRPr>
          </a:p>
          <a:p>
            <a:r>
              <a:rPr lang="nl-NL" sz="1800" b="1">
                <a:latin typeface="Poppins" panose="00000500000000000000" pitchFamily="2" charset="0"/>
                <a:ea typeface="Arial"/>
                <a:cs typeface="Poppins" panose="00000500000000000000" pitchFamily="2" charset="0"/>
              </a:rPr>
              <a:t>Motiveren </a:t>
            </a:r>
            <a:r>
              <a:rPr lang="nl-NL" sz="1800">
                <a:latin typeface="Poppins" panose="00000500000000000000" pitchFamily="2" charset="0"/>
                <a:ea typeface="Arial"/>
                <a:cs typeface="Poppins" panose="00000500000000000000" pitchFamily="2" charset="0"/>
              </a:rPr>
              <a:t>en </a:t>
            </a:r>
            <a:r>
              <a:rPr lang="nl-NL" sz="1800" b="1">
                <a:latin typeface="Poppins" panose="00000500000000000000" pitchFamily="2" charset="0"/>
                <a:ea typeface="Arial"/>
                <a:cs typeface="Poppins" panose="00000500000000000000" pitchFamily="2" charset="0"/>
              </a:rPr>
              <a:t>inspireren </a:t>
            </a:r>
            <a:r>
              <a:rPr lang="nl-NL" sz="1800">
                <a:latin typeface="Poppins" panose="00000500000000000000" pitchFamily="2" charset="0"/>
                <a:ea typeface="Arial"/>
                <a:cs typeface="Poppins" panose="00000500000000000000" pitchFamily="2" charset="0"/>
              </a:rPr>
              <a:t>van kinderen en jongeren voor STEM </a:t>
            </a:r>
            <a:endParaRPr lang="nl-NL" sz="1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Tijdelijke aanduiding voor inhoud 4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CC10BFF0-8E08-2DD8-D9EB-59D8D98518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8D8BAD5D-8639-8AB9-10F8-DD2C34F1C1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868129"/>
              </p:ext>
            </p:extLst>
          </p:nvPr>
        </p:nvGraphicFramePr>
        <p:xfrm>
          <a:off x="2329732" y="966379"/>
          <a:ext cx="9684689" cy="4997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2780">
                  <a:extLst>
                    <a:ext uri="{9D8B030D-6E8A-4147-A177-3AD203B41FA5}">
                      <a16:colId xmlns:a16="http://schemas.microsoft.com/office/drawing/2014/main" val="2078580253"/>
                    </a:ext>
                  </a:extLst>
                </a:gridCol>
                <a:gridCol w="1271102">
                  <a:extLst>
                    <a:ext uri="{9D8B030D-6E8A-4147-A177-3AD203B41FA5}">
                      <a16:colId xmlns:a16="http://schemas.microsoft.com/office/drawing/2014/main" val="2510909581"/>
                    </a:ext>
                  </a:extLst>
                </a:gridCol>
                <a:gridCol w="2542146">
                  <a:extLst>
                    <a:ext uri="{9D8B030D-6E8A-4147-A177-3AD203B41FA5}">
                      <a16:colId xmlns:a16="http://schemas.microsoft.com/office/drawing/2014/main" val="2922256326"/>
                    </a:ext>
                  </a:extLst>
                </a:gridCol>
                <a:gridCol w="3288661">
                  <a:extLst>
                    <a:ext uri="{9D8B030D-6E8A-4147-A177-3AD203B41FA5}">
                      <a16:colId xmlns:a16="http://schemas.microsoft.com/office/drawing/2014/main" val="905724144"/>
                    </a:ext>
                  </a:extLst>
                </a:gridCol>
              </a:tblGrid>
              <a:tr h="819500">
                <a:tc>
                  <a:txBody>
                    <a:bodyPr/>
                    <a:lstStyle/>
                    <a:p>
                      <a:r>
                        <a:rPr lang="nl-BE" sz="1200" dirty="0">
                          <a:solidFill>
                            <a:schemeClr val="tx1"/>
                          </a:solidFill>
                          <a:latin typeface="Poppins"/>
                          <a:cs typeface="Poppins"/>
                        </a:rPr>
                        <a:t>Project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dirty="0">
                          <a:solidFill>
                            <a:schemeClr val="tx1"/>
                          </a:solidFill>
                          <a:latin typeface="Poppins"/>
                          <a:cs typeface="Poppins"/>
                        </a:rPr>
                        <a:t>Leeftijd doelgroep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dirty="0">
                          <a:solidFill>
                            <a:schemeClr val="tx1"/>
                          </a:solidFill>
                          <a:latin typeface="Poppins"/>
                          <a:cs typeface="Poppins"/>
                        </a:rPr>
                        <a:t>Wat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dirty="0">
                          <a:solidFill>
                            <a:schemeClr val="tx1"/>
                          </a:solidFill>
                          <a:latin typeface="Poppins"/>
                          <a:cs typeface="Poppins"/>
                        </a:rPr>
                        <a:t>Locatie </a:t>
                      </a:r>
                      <a:endParaRPr lang="nl-BE" sz="1200" dirty="0">
                        <a:solidFill>
                          <a:schemeClr val="tx1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718310"/>
                  </a:ext>
                </a:extLst>
              </a:tr>
              <a:tr h="842856">
                <a:tc>
                  <a:txBody>
                    <a:bodyPr/>
                    <a:lstStyle/>
                    <a:p>
                      <a:r>
                        <a:rPr lang="nl-BE" sz="1600" b="1" dirty="0">
                          <a:latin typeface="Poppins"/>
                          <a:cs typeface="Poppins"/>
                        </a:rPr>
                        <a:t>Junior Techniekacademie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b="0" kern="1200">
                          <a:solidFill>
                            <a:schemeClr val="dk1"/>
                          </a:solidFill>
                          <a:latin typeface="Poppins"/>
                          <a:ea typeface="+mn-ea"/>
                          <a:cs typeface="Poppins"/>
                        </a:rPr>
                        <a:t>8-10 </a:t>
                      </a:r>
                      <a:endParaRPr lang="nl-BE" sz="1600" b="0" kern="1200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b="0" kern="1200">
                          <a:solidFill>
                            <a:schemeClr val="dk1"/>
                          </a:solidFill>
                          <a:latin typeface="Poppins"/>
                          <a:ea typeface="+mn-ea"/>
                          <a:cs typeface="Poppins"/>
                        </a:rPr>
                        <a:t>Workshopreeks (6)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b="0" kern="1200" dirty="0">
                          <a:solidFill>
                            <a:schemeClr val="dk1"/>
                          </a:solidFill>
                          <a:latin typeface="Poppins"/>
                          <a:ea typeface="+mn-ea"/>
                          <a:cs typeface="Poppins"/>
                        </a:rPr>
                        <a:t>Bij lokale besturen of in bedrijven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69345"/>
                  </a:ext>
                </a:extLst>
              </a:tr>
              <a:tr h="657636">
                <a:tc>
                  <a:txBody>
                    <a:bodyPr/>
                    <a:lstStyle/>
                    <a:p>
                      <a:r>
                        <a:rPr lang="nl-BE" sz="1600" b="1" dirty="0">
                          <a:latin typeface="Poppins"/>
                          <a:cs typeface="Poppins"/>
                        </a:rPr>
                        <a:t>Tiener Techniekacademie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1600">
                          <a:latin typeface="Poppins"/>
                          <a:cs typeface="Poppins"/>
                        </a:rPr>
                        <a:t>10-12 </a:t>
                      </a:r>
                      <a:endParaRPr lang="nl-BE" sz="16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l-BE" sz="1600">
                          <a:latin typeface="Poppins"/>
                          <a:cs typeface="Poppins"/>
                        </a:rPr>
                        <a:t>Workshopreeks (6) </a:t>
                      </a:r>
                      <a:endParaRPr lang="nl-BE" sz="16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>
                          <a:latin typeface="Poppins"/>
                          <a:cs typeface="Poppins"/>
                        </a:rPr>
                        <a:t>en 1 bedrijfsbezoek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b="0" kern="1200" dirty="0">
                          <a:solidFill>
                            <a:schemeClr val="dk1"/>
                          </a:solidFill>
                          <a:latin typeface="Poppins"/>
                          <a:ea typeface="+mn-ea"/>
                          <a:cs typeface="Poppins"/>
                        </a:rPr>
                        <a:t>Bij lokale besturen of in bedrijven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871435"/>
                  </a:ext>
                </a:extLst>
              </a:tr>
              <a:tr h="592378">
                <a:tc>
                  <a:txBody>
                    <a:bodyPr/>
                    <a:lstStyle/>
                    <a:p>
                      <a:r>
                        <a:rPr lang="nl-BE" sz="1600" b="1">
                          <a:latin typeface="Poppins"/>
                          <a:cs typeface="Poppins"/>
                        </a:rPr>
                        <a:t>Repair Teens </a:t>
                      </a:r>
                      <a:endParaRPr lang="nl-BE" sz="1600" b="1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>
                          <a:latin typeface="Poppins"/>
                          <a:cs typeface="Poppins"/>
                        </a:rPr>
                        <a:t>12-14 </a:t>
                      </a:r>
                      <a:endParaRPr lang="nl-BE" sz="16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Poppins"/>
                          <a:cs typeface="Poppins"/>
                        </a:rPr>
                        <a:t>Workshopreeks 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b="0" kern="1200" dirty="0">
                          <a:solidFill>
                            <a:schemeClr val="dk1"/>
                          </a:solidFill>
                          <a:latin typeface="Poppins"/>
                          <a:ea typeface="+mn-ea"/>
                          <a:cs typeface="Poppins"/>
                        </a:rPr>
                        <a:t>Bij lokale besturen of in bedrijven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637262"/>
                  </a:ext>
                </a:extLst>
              </a:tr>
              <a:tr h="899985">
                <a:tc>
                  <a:txBody>
                    <a:bodyPr/>
                    <a:lstStyle/>
                    <a:p>
                      <a:r>
                        <a:rPr lang="nl-BE" sz="1600" b="1" dirty="0">
                          <a:latin typeface="Poppins"/>
                          <a:cs typeface="Poppins"/>
                        </a:rPr>
                        <a:t>Youth in STEM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Poppins"/>
                          <a:cs typeface="Poppins"/>
                        </a:rPr>
                        <a:t>16-25 </a:t>
                      </a:r>
                      <a:endParaRPr lang="nl-BE" sz="16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Poppins"/>
                          <a:cs typeface="Poppins"/>
                        </a:rPr>
                        <a:t>Workshop/ -reeks </a:t>
                      </a:r>
                    </a:p>
                    <a:p>
                      <a:r>
                        <a:rPr lang="nl-BE" sz="1600" dirty="0">
                          <a:latin typeface="Poppins"/>
                          <a:cs typeface="Poppins"/>
                        </a:rPr>
                        <a:t>in bedrijf + bedrijf of in een kennisinstelling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Poppins"/>
                          <a:cs typeface="Poppins"/>
                        </a:rPr>
                        <a:t>In en met een bedrijf of bij kennisinstellingen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038959"/>
                  </a:ext>
                </a:extLst>
              </a:tr>
              <a:tr h="592378">
                <a:tc>
                  <a:txBody>
                    <a:bodyPr/>
                    <a:lstStyle/>
                    <a:p>
                      <a:r>
                        <a:rPr lang="nl-BE" sz="1600" b="1" kern="1200" dirty="0">
                          <a:solidFill>
                            <a:schemeClr val="dk1"/>
                          </a:solidFill>
                          <a:latin typeface="Poppins"/>
                          <a:ea typeface="+mn-ea"/>
                          <a:cs typeface="Poppins"/>
                        </a:rPr>
                        <a:t>STEM-kampen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b="0" kern="1200">
                          <a:solidFill>
                            <a:schemeClr val="dk1"/>
                          </a:solidFill>
                          <a:latin typeface="Poppins"/>
                          <a:ea typeface="+mn-ea"/>
                          <a:cs typeface="Poppins"/>
                        </a:rPr>
                        <a:t>5-14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b="0" kern="1200">
                          <a:solidFill>
                            <a:schemeClr val="dk1"/>
                          </a:solidFill>
                          <a:latin typeface="Poppins"/>
                          <a:ea typeface="+mn-ea"/>
                          <a:cs typeface="Poppins"/>
                        </a:rPr>
                        <a:t>Diverse STEM-activiteiten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b="0" kern="1200" dirty="0">
                          <a:solidFill>
                            <a:schemeClr val="dk1"/>
                          </a:solidFill>
                          <a:latin typeface="Poppins"/>
                          <a:ea typeface="+mn-ea"/>
                          <a:cs typeface="Poppins"/>
                        </a:rPr>
                        <a:t>West- en Oost-Vlaanderen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208230"/>
                  </a:ext>
                </a:extLst>
              </a:tr>
              <a:tr h="592378">
                <a:tc>
                  <a:txBody>
                    <a:bodyPr/>
                    <a:lstStyle/>
                    <a:p>
                      <a:r>
                        <a:rPr lang="nl-BE" sz="1600" b="1">
                          <a:latin typeface="Poppins"/>
                          <a:cs typeface="Poppins"/>
                        </a:rPr>
                        <a:t>Evenementen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1600">
                          <a:latin typeface="Poppins"/>
                          <a:cs typeface="Poppins"/>
                        </a:rPr>
                        <a:t>+5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1600">
                          <a:latin typeface="Poppins"/>
                          <a:cs typeface="Poppins"/>
                        </a:rPr>
                        <a:t>op maat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>
                          <a:latin typeface="Poppins"/>
                          <a:cs typeface="Poppins"/>
                        </a:rPr>
                        <a:t>West- en Oost-Vlaanderen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242054"/>
                  </a:ext>
                </a:extLst>
              </a:tr>
            </a:tbl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4B2A99DB-41F5-F8EE-0C98-85C34867D144}"/>
              </a:ext>
            </a:extLst>
          </p:cNvPr>
          <p:cNvSpPr txBox="1"/>
          <p:nvPr/>
        </p:nvSpPr>
        <p:spPr>
          <a:xfrm>
            <a:off x="1090852" y="160024"/>
            <a:ext cx="8141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Aanbod Techniekacademie</a:t>
            </a:r>
            <a:endParaRPr lang="nl-BE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opname, tekenfilm&#10;&#10;Automatisch gegenereerde beschrijving">
            <a:extLst>
              <a:ext uri="{FF2B5EF4-FFF2-40B4-BE49-F238E27FC236}">
                <a16:creationId xmlns:a16="http://schemas.microsoft.com/office/drawing/2014/main" id="{6AABFFC6-7172-AA9A-AAAF-5947CA97B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87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A4DB1BC-8007-431E-6069-3836A9CDB965}"/>
              </a:ext>
            </a:extLst>
          </p:cNvPr>
          <p:cNvSpPr txBox="1"/>
          <p:nvPr/>
        </p:nvSpPr>
        <p:spPr>
          <a:xfrm>
            <a:off x="925497" y="920604"/>
            <a:ext cx="6094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600" b="1">
                <a:solidFill>
                  <a:srgbClr val="FF0000"/>
                </a:solidFill>
              </a:rPr>
              <a:t>Waar?</a:t>
            </a:r>
          </a:p>
          <a:p>
            <a:endParaRPr lang="nl-BE"/>
          </a:p>
          <a:p>
            <a:r>
              <a:rPr lang="nl-BE">
                <a:hlinkClick r:id="rId3"/>
              </a:rPr>
              <a:t>www.techniekacademie.be/waar</a:t>
            </a:r>
            <a:r>
              <a:rPr lang="nl-BE"/>
              <a:t>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C5D333D-AADB-BFE0-4A3D-205EF1A35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96" y="2289283"/>
            <a:ext cx="3099832" cy="227943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9F7FFBD-2206-5D7E-6B10-7A7C3ACE9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465" y="2289283"/>
            <a:ext cx="3131143" cy="227943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93F12AA-8452-CC99-D8D2-F7BC179C5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745" y="2289283"/>
            <a:ext cx="3066785" cy="2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96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Tijdelijke aanduiding voor inhoud 4" descr="Afbeelding met Graphics, tekst, Lettertype, ontwerp">
            <a:extLst>
              <a:ext uri="{FF2B5EF4-FFF2-40B4-BE49-F238E27FC236}">
                <a16:creationId xmlns:a16="http://schemas.microsoft.com/office/drawing/2014/main" id="{4D24ED9E-0112-4229-38EE-12E669D1CD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25314"/>
            <a:ext cx="12192000" cy="6858000"/>
          </a:xfrm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DA3E3AEF-BE04-2EC2-51CE-A7BCD9471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715432"/>
              </p:ext>
            </p:extLst>
          </p:nvPr>
        </p:nvGraphicFramePr>
        <p:xfrm>
          <a:off x="424873" y="381477"/>
          <a:ext cx="9023927" cy="1552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7018">
                  <a:extLst>
                    <a:ext uri="{9D8B030D-6E8A-4147-A177-3AD203B41FA5}">
                      <a16:colId xmlns:a16="http://schemas.microsoft.com/office/drawing/2014/main" val="2078580253"/>
                    </a:ext>
                  </a:extLst>
                </a:gridCol>
                <a:gridCol w="1126836">
                  <a:extLst>
                    <a:ext uri="{9D8B030D-6E8A-4147-A177-3AD203B41FA5}">
                      <a16:colId xmlns:a16="http://schemas.microsoft.com/office/drawing/2014/main" val="2510909581"/>
                    </a:ext>
                  </a:extLst>
                </a:gridCol>
                <a:gridCol w="2752437">
                  <a:extLst>
                    <a:ext uri="{9D8B030D-6E8A-4147-A177-3AD203B41FA5}">
                      <a16:colId xmlns:a16="http://schemas.microsoft.com/office/drawing/2014/main" val="2922256326"/>
                    </a:ext>
                  </a:extLst>
                </a:gridCol>
                <a:gridCol w="2447636">
                  <a:extLst>
                    <a:ext uri="{9D8B030D-6E8A-4147-A177-3AD203B41FA5}">
                      <a16:colId xmlns:a16="http://schemas.microsoft.com/office/drawing/2014/main" val="905724144"/>
                    </a:ext>
                  </a:extLst>
                </a:gridCol>
              </a:tblGrid>
              <a:tr h="370050"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Project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Voor wie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Wat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Locatie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718310"/>
                  </a:ext>
                </a:extLst>
              </a:tr>
              <a:tr h="912453">
                <a:tc>
                  <a:txBody>
                    <a:bodyPr/>
                    <a:lstStyle/>
                    <a:p>
                      <a:r>
                        <a:rPr lang="nl-BE" sz="1800" b="1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Junior Techniekacademie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8-10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Workshopreeks (6 x 2 uur) – projecten 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Lokale besturen en bedrijven 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69345"/>
                  </a:ext>
                </a:extLst>
              </a:tr>
            </a:tbl>
          </a:graphicData>
        </a:graphic>
      </p:graphicFrame>
      <p:sp>
        <p:nvSpPr>
          <p:cNvPr id="6" name="Pijl: gestreept rechts 5">
            <a:extLst>
              <a:ext uri="{FF2B5EF4-FFF2-40B4-BE49-F238E27FC236}">
                <a16:creationId xmlns:a16="http://schemas.microsoft.com/office/drawing/2014/main" id="{810A7D13-1EE2-FC90-3BAF-D3B0F69E2363}"/>
              </a:ext>
            </a:extLst>
          </p:cNvPr>
          <p:cNvSpPr/>
          <p:nvPr/>
        </p:nvSpPr>
        <p:spPr>
          <a:xfrm>
            <a:off x="1494552" y="3211323"/>
            <a:ext cx="897622" cy="813732"/>
          </a:xfrm>
          <a:prstGeom prst="stripedRightArrow">
            <a:avLst/>
          </a:prstGeom>
          <a:solidFill>
            <a:srgbClr val="E204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8107580C-D7B9-4E0A-EBBF-CD96D2338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688122"/>
              </p:ext>
            </p:extLst>
          </p:nvPr>
        </p:nvGraphicFramePr>
        <p:xfrm>
          <a:off x="2615604" y="2886669"/>
          <a:ext cx="6264712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4712">
                  <a:extLst>
                    <a:ext uri="{9D8B030D-6E8A-4147-A177-3AD203B41FA5}">
                      <a16:colId xmlns:a16="http://schemas.microsoft.com/office/drawing/2014/main" val="1824415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b="1" i="1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Samenwerkingsmogelijkheden: </a:t>
                      </a:r>
                    </a:p>
                    <a:p>
                      <a:pPr algn="ctr"/>
                      <a:endParaRPr lang="nl-BE" b="0" i="1">
                        <a:solidFill>
                          <a:schemeClr val="tx1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algn="ctr"/>
                      <a:r>
                        <a:rPr lang="nl-BE" b="0" i="1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1.  in uw bedrijf, voor kinderen van personeel &amp;/of externen</a:t>
                      </a:r>
                    </a:p>
                    <a:p>
                      <a:endParaRPr lang="nl-BE" b="0" i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1037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opname, tekenfilm&#10;&#10;Automatisch gegenereerde beschrijving">
            <a:extLst>
              <a:ext uri="{FF2B5EF4-FFF2-40B4-BE49-F238E27FC236}">
                <a16:creationId xmlns:a16="http://schemas.microsoft.com/office/drawing/2014/main" id="{A9C4F471-21D3-41B8-3B31-B9FF80A33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7D9389F-07D4-43CB-DDB2-CB68CA149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40" t="1065" r="9966" b="1"/>
          <a:stretch/>
        </p:blipFill>
        <p:spPr>
          <a:xfrm>
            <a:off x="0" y="3459503"/>
            <a:ext cx="3484415" cy="339849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32A90C-3F61-7FBF-F77F-CD1AD86547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83" b="4711"/>
          <a:stretch/>
        </p:blipFill>
        <p:spPr>
          <a:xfrm>
            <a:off x="3663712" y="3534506"/>
            <a:ext cx="3169993" cy="3323495"/>
          </a:xfrm>
          <a:prstGeom prst="rect">
            <a:avLst/>
          </a:prstGeom>
        </p:spPr>
      </p:pic>
      <p:pic>
        <p:nvPicPr>
          <p:cNvPr id="6" name="Afbeelding 5" descr="Afbeelding met persoon, overdekt, Kinderkunst, kleding&#10;&#10;Automatisch gegenereerde beschrijving">
            <a:extLst>
              <a:ext uri="{FF2B5EF4-FFF2-40B4-BE49-F238E27FC236}">
                <a16:creationId xmlns:a16="http://schemas.microsoft.com/office/drawing/2014/main" id="{6592BB80-BB6A-9FCE-22FE-8B875C11A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r="15344"/>
          <a:stretch/>
        </p:blipFill>
        <p:spPr>
          <a:xfrm>
            <a:off x="3663712" y="0"/>
            <a:ext cx="3169993" cy="353534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51C0D0D-BA1D-683B-2BDF-698394865C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531"/>
          <a:stretch/>
        </p:blipFill>
        <p:spPr>
          <a:xfrm>
            <a:off x="7013001" y="-1"/>
            <a:ext cx="3781454" cy="353450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F3E0BD2-BAE9-7DA7-673B-62B666AE5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84416" cy="348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77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Tijdelijke aanduiding voor inhoud 4" descr="Afbeelding met tekst, schermopname, zoogdier&#10;&#10;Automatisch gegenereerde beschrijving">
            <a:extLst>
              <a:ext uri="{FF2B5EF4-FFF2-40B4-BE49-F238E27FC236}">
                <a16:creationId xmlns:a16="http://schemas.microsoft.com/office/drawing/2014/main" id="{810264AC-39FE-1631-742F-B1BBC7A3F4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C60030EA-4561-C3BC-9C42-9D10816F9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207854"/>
              </p:ext>
            </p:extLst>
          </p:nvPr>
        </p:nvGraphicFramePr>
        <p:xfrm>
          <a:off x="395487" y="421547"/>
          <a:ext cx="11214621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3283">
                  <a:extLst>
                    <a:ext uri="{9D8B030D-6E8A-4147-A177-3AD203B41FA5}">
                      <a16:colId xmlns:a16="http://schemas.microsoft.com/office/drawing/2014/main" val="2078580253"/>
                    </a:ext>
                  </a:extLst>
                </a:gridCol>
                <a:gridCol w="1034761">
                  <a:extLst>
                    <a:ext uri="{9D8B030D-6E8A-4147-A177-3AD203B41FA5}">
                      <a16:colId xmlns:a16="http://schemas.microsoft.com/office/drawing/2014/main" val="2510909581"/>
                    </a:ext>
                  </a:extLst>
                </a:gridCol>
                <a:gridCol w="3823166">
                  <a:extLst>
                    <a:ext uri="{9D8B030D-6E8A-4147-A177-3AD203B41FA5}">
                      <a16:colId xmlns:a16="http://schemas.microsoft.com/office/drawing/2014/main" val="2922256326"/>
                    </a:ext>
                  </a:extLst>
                </a:gridCol>
                <a:gridCol w="3313411">
                  <a:extLst>
                    <a:ext uri="{9D8B030D-6E8A-4147-A177-3AD203B41FA5}">
                      <a16:colId xmlns:a16="http://schemas.microsoft.com/office/drawing/2014/main" val="905724144"/>
                    </a:ext>
                  </a:extLst>
                </a:gridCol>
              </a:tblGrid>
              <a:tr h="461581"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Project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Voor wie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Wat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Locatie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718310"/>
                  </a:ext>
                </a:extLst>
              </a:tr>
              <a:tr h="888034">
                <a:tc>
                  <a:txBody>
                    <a:bodyPr/>
                    <a:lstStyle/>
                    <a:p>
                      <a:r>
                        <a:rPr lang="nl-BE" sz="1800" b="1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Tiener Techniekacademie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10-12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Workshopreeks (6 x 2 uur) waarvan 1 actief bedrijfsbezoek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Lokale besturen en bedrijven in West- en Oost-Vlaanderen</a:t>
                      </a: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871435"/>
                  </a:ext>
                </a:extLst>
              </a:tr>
            </a:tbl>
          </a:graphicData>
        </a:graphic>
      </p:graphicFrame>
      <p:graphicFrame>
        <p:nvGraphicFramePr>
          <p:cNvPr id="4" name="Tabel 7">
            <a:extLst>
              <a:ext uri="{FF2B5EF4-FFF2-40B4-BE49-F238E27FC236}">
                <a16:creationId xmlns:a16="http://schemas.microsoft.com/office/drawing/2014/main" id="{52DAB1C8-298A-4E4C-A76F-A8B07DB36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020534"/>
              </p:ext>
            </p:extLst>
          </p:nvPr>
        </p:nvGraphicFramePr>
        <p:xfrm>
          <a:off x="2859559" y="3144613"/>
          <a:ext cx="5760658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58">
                  <a:extLst>
                    <a:ext uri="{9D8B030D-6E8A-4147-A177-3AD203B41FA5}">
                      <a16:colId xmlns:a16="http://schemas.microsoft.com/office/drawing/2014/main" val="182441563"/>
                    </a:ext>
                  </a:extLst>
                </a:gridCol>
              </a:tblGrid>
              <a:tr h="1968925">
                <a:tc>
                  <a:txBody>
                    <a:bodyPr/>
                    <a:lstStyle/>
                    <a:p>
                      <a:pPr algn="ctr"/>
                      <a:r>
                        <a:rPr lang="nl-BE" b="1" i="1">
                          <a:solidFill>
                            <a:schemeClr val="tx1"/>
                          </a:solidFill>
                          <a:latin typeface="Poppins"/>
                          <a:cs typeface="Poppins"/>
                        </a:rPr>
                        <a:t>Samenwerkingsmogelijkheden:</a:t>
                      </a:r>
                    </a:p>
                    <a:p>
                      <a:pPr algn="l"/>
                      <a:endParaRPr lang="nl-BE" b="0" i="1">
                        <a:solidFill>
                          <a:schemeClr val="tx1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nl-BE" b="0" i="1">
                          <a:solidFill>
                            <a:schemeClr val="tx1"/>
                          </a:solidFill>
                          <a:latin typeface="Poppins"/>
                          <a:cs typeface="Poppins"/>
                        </a:rPr>
                        <a:t>in uw bedrijf,  voor kinderen van personeel &amp;/of externen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nl-BE" b="0" i="1">
                          <a:solidFill>
                            <a:schemeClr val="tx1"/>
                          </a:solidFill>
                          <a:latin typeface="Poppins"/>
                          <a:cs typeface="Poppins"/>
                        </a:rPr>
                        <a:t>Bedrijfsbezoek – Duur: 1,5 uur – max 20 kinderen</a:t>
                      </a:r>
                      <a:endParaRPr lang="nl-BE" b="0" i="1">
                        <a:solidFill>
                          <a:schemeClr val="tx1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endParaRPr lang="nl-BE" b="0" i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1037"/>
                  </a:ext>
                </a:extLst>
              </a:tr>
            </a:tbl>
          </a:graphicData>
        </a:graphic>
      </p:graphicFrame>
      <p:sp>
        <p:nvSpPr>
          <p:cNvPr id="5" name="Pijl: gestreept rechts 4">
            <a:extLst>
              <a:ext uri="{FF2B5EF4-FFF2-40B4-BE49-F238E27FC236}">
                <a16:creationId xmlns:a16="http://schemas.microsoft.com/office/drawing/2014/main" id="{70BEF454-70F2-71E3-309B-901F44A43D16}"/>
              </a:ext>
            </a:extLst>
          </p:cNvPr>
          <p:cNvSpPr/>
          <p:nvPr/>
        </p:nvSpPr>
        <p:spPr>
          <a:xfrm>
            <a:off x="1702134" y="3486727"/>
            <a:ext cx="897622" cy="813732"/>
          </a:xfrm>
          <a:prstGeom prst="stripedRightArrow">
            <a:avLst/>
          </a:prstGeom>
          <a:solidFill>
            <a:srgbClr val="E204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 descr="Afbeelding met tekst, Lettertype, Graphics, grafische vormgeving&#10;&#10;Automatisch gegenereerde beschrijving">
            <a:extLst>
              <a:ext uri="{FF2B5EF4-FFF2-40B4-BE49-F238E27FC236}">
                <a16:creationId xmlns:a16="http://schemas.microsoft.com/office/drawing/2014/main" id="{AB2BC84D-C43C-198E-B538-0863812AC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160" y="2889430"/>
            <a:ext cx="3397897" cy="1194593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21206470-7796-CABD-0392-227FCEB24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3F4AF84-4389-481E-7A67-FB8D281CD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44" y="594972"/>
            <a:ext cx="4414935" cy="331120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AB58023-9C75-E1A0-384F-8D05FD272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958" y="186599"/>
            <a:ext cx="3274798" cy="382935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59309FF-28B6-EE99-F5D5-C444DB722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179" y="1980718"/>
            <a:ext cx="4043779" cy="404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0056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  -  Compatibiliteitsmodus" id="{BB79FBA2-7D77-4B62-BB43-BDAEA68B56C5}" vid="{F2B45930-7365-4331-BC95-D326B16CBFB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E7C22A5811FD45BDD7C720F8FBEECC" ma:contentTypeVersion="16" ma:contentTypeDescription="Een nieuw document maken." ma:contentTypeScope="" ma:versionID="be1739cc395cdc64c9a0bbe77cce2382">
  <xsd:schema xmlns:xsd="http://www.w3.org/2001/XMLSchema" xmlns:xs="http://www.w3.org/2001/XMLSchema" xmlns:p="http://schemas.microsoft.com/office/2006/metadata/properties" xmlns:ns2="bb38805d-4fe3-4249-9f0c-c9e92c66dd93" xmlns:ns3="06742bad-a138-48e4-9b83-d92bdf1cf5b6" targetNamespace="http://schemas.microsoft.com/office/2006/metadata/properties" ma:root="true" ma:fieldsID="fb1f4c61fa84816ba8a3f83c51559a6a" ns2:_="" ns3:_="">
    <xsd:import namespace="bb38805d-4fe3-4249-9f0c-c9e92c66dd93"/>
    <xsd:import namespace="06742bad-a138-48e4-9b83-d92bdf1cf5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38805d-4fe3-4249-9f0c-c9e92c66dd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0460a840-b235-4d39-b436-fe20d012a4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742bad-a138-48e4-9b83-d92bdf1cf5b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4bdbabb-2b11-4e63-b150-6ff0b6d58d17}" ma:internalName="TaxCatchAll" ma:showField="CatchAllData" ma:web="06742bad-a138-48e4-9b83-d92bdf1cf5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6742bad-a138-48e4-9b83-d92bdf1cf5b6">
      <UserInfo>
        <DisplayName>Elisa David</DisplayName>
        <AccountId>30</AccountId>
        <AccountType/>
      </UserInfo>
      <UserInfo>
        <DisplayName>Jean Tournicourt</DisplayName>
        <AccountId>17</AccountId>
        <AccountType/>
      </UserInfo>
      <UserInfo>
        <DisplayName>Sara Vandaele</DisplayName>
        <AccountId>29</AccountId>
        <AccountType/>
      </UserInfo>
      <UserInfo>
        <DisplayName>Stefanie Bamelis</DisplayName>
        <AccountId>180</AccountId>
        <AccountType/>
      </UserInfo>
      <UserInfo>
        <DisplayName>Merlijn Morisse</DisplayName>
        <AccountId>26</AccountId>
        <AccountType/>
      </UserInfo>
    </SharedWithUsers>
    <lcf76f155ced4ddcb4097134ff3c332f xmlns="bb38805d-4fe3-4249-9f0c-c9e92c66dd93">
      <Terms xmlns="http://schemas.microsoft.com/office/infopath/2007/PartnerControls"/>
    </lcf76f155ced4ddcb4097134ff3c332f>
    <TaxCatchAll xmlns="06742bad-a138-48e4-9b83-d92bdf1cf5b6" xsi:nil="true"/>
  </documentManagement>
</p:properties>
</file>

<file path=customXml/itemProps1.xml><?xml version="1.0" encoding="utf-8"?>
<ds:datastoreItem xmlns:ds="http://schemas.openxmlformats.org/officeDocument/2006/customXml" ds:itemID="{ECF2AD9A-0ECF-4C21-B31D-4C8EA1E4BF16}">
  <ds:schemaRefs>
    <ds:schemaRef ds:uri="06742bad-a138-48e4-9b83-d92bdf1cf5b6"/>
    <ds:schemaRef ds:uri="bb38805d-4fe3-4249-9f0c-c9e92c66dd9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C97A833-A384-41BF-A2B0-CCBCCC53B5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C9A997-24F2-432A-8CFD-51E41F19B3FD}">
  <ds:schemaRefs>
    <ds:schemaRef ds:uri="06742bad-a138-48e4-9b83-d92bdf1cf5b6"/>
    <ds:schemaRef ds:uri="bb38805d-4fe3-4249-9f0c-c9e92c66dd9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PPT_Techniekacademie</Template>
  <TotalTime>0</TotalTime>
  <Words>571</Words>
  <Application>Microsoft Office PowerPoint</Application>
  <PresentationFormat>Breedbeeld</PresentationFormat>
  <Paragraphs>160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5" baseType="lpstr">
      <vt:lpstr>Arial</vt:lpstr>
      <vt:lpstr>Berlin Sans FB</vt:lpstr>
      <vt:lpstr>Calibri</vt:lpstr>
      <vt:lpstr>Calibri Light</vt:lpstr>
      <vt:lpstr>Poppins</vt:lpstr>
      <vt:lpstr>Kantoorthema</vt:lpstr>
      <vt:lpstr> niet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Nele Heytens</dc:creator>
  <cp:lastModifiedBy>Nele Heytens</cp:lastModifiedBy>
  <cp:revision>2</cp:revision>
  <dcterms:created xsi:type="dcterms:W3CDTF">2023-09-18T06:43:12Z</dcterms:created>
  <dcterms:modified xsi:type="dcterms:W3CDTF">2024-09-16T12:14:31Z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0x0101007BE7C22A5811FD45BDD7C720F8FBEECC</vt:lpwstr>
  </property>
  <property fmtid="{D5CDD505-2E9C-101B-9397-08002B2CF9AE}" pid="3" name="MediaServiceImageTags">
    <vt:lpwstr/>
  </property>
</Properties>
</file>